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8"/>
  </p:notesMasterIdLst>
  <p:handoutMasterIdLst>
    <p:handoutMasterId r:id="rId19"/>
  </p:handoutMasterIdLst>
  <p:sldIdLst>
    <p:sldId id="264" r:id="rId5"/>
    <p:sldId id="271" r:id="rId6"/>
    <p:sldId id="275" r:id="rId7"/>
    <p:sldId id="272" r:id="rId8"/>
    <p:sldId id="276" r:id="rId9"/>
    <p:sldId id="265" r:id="rId10"/>
    <p:sldId id="266" r:id="rId11"/>
    <p:sldId id="270" r:id="rId12"/>
    <p:sldId id="273" r:id="rId13"/>
    <p:sldId id="268" r:id="rId14"/>
    <p:sldId id="269" r:id="rId15"/>
    <p:sldId id="267" r:id="rId16"/>
    <p:sldId id="274" r:id="rId1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4E7D8-8EE1-470B-AEF3-78AC91961B79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ED6D113-A23F-438B-AD90-126F97C3040A}">
      <dgm:prSet custT="1"/>
      <dgm:spPr/>
      <dgm:t>
        <a:bodyPr/>
        <a:lstStyle/>
        <a:p>
          <a:r>
            <a:rPr lang="ru-RU" sz="3000" b="1" dirty="0">
              <a:sym typeface="Webdings" panose="05030102010509060703" pitchFamily="18" charset="2"/>
            </a:rPr>
            <a:t></a:t>
          </a:r>
          <a:r>
            <a:rPr lang="ru-RU" sz="2000" b="1" dirty="0">
              <a:sym typeface="Webdings" panose="05030102010509060703" pitchFamily="18" charset="2"/>
            </a:rPr>
            <a:t> </a:t>
          </a:r>
          <a:r>
            <a:rPr lang="en-US" sz="2000" dirty="0"/>
            <a:t>Messages about treatment stock-outs</a:t>
          </a:r>
        </a:p>
      </dgm:t>
    </dgm:pt>
    <dgm:pt modelId="{183E1B18-9AA7-4B14-B816-F3909FDA791E}" type="parTrans" cxnId="{A892AB2B-8849-4FE3-8809-E30FAA97A0F0}">
      <dgm:prSet/>
      <dgm:spPr/>
      <dgm:t>
        <a:bodyPr/>
        <a:lstStyle/>
        <a:p>
          <a:endParaRPr lang="en-US"/>
        </a:p>
      </dgm:t>
    </dgm:pt>
    <dgm:pt modelId="{A8E7C918-C059-4BFC-9FE1-4CFA65667781}" type="sibTrans" cxnId="{A892AB2B-8849-4FE3-8809-E30FAA97A0F0}">
      <dgm:prSet/>
      <dgm:spPr/>
      <dgm:t>
        <a:bodyPr/>
        <a:lstStyle/>
        <a:p>
          <a:endParaRPr lang="en-US"/>
        </a:p>
      </dgm:t>
    </dgm:pt>
    <dgm:pt modelId="{5C93AB40-09C2-4D41-AC2C-A8BEF1998185}">
      <dgm:prSet custT="1"/>
      <dgm:spPr/>
      <dgm:t>
        <a:bodyPr/>
        <a:lstStyle/>
        <a:p>
          <a:r>
            <a:rPr lang="ru-RU" sz="2600" b="1" dirty="0">
              <a:sym typeface="Webdings" panose="05030102010509060703" pitchFamily="18" charset="2"/>
            </a:rPr>
            <a:t></a:t>
          </a:r>
          <a:r>
            <a:rPr lang="ru-RU" sz="3000" b="1" dirty="0"/>
            <a:t> </a:t>
          </a:r>
          <a:r>
            <a:rPr lang="en-US" sz="2000" b="1" dirty="0"/>
            <a:t>Drug procurement analysis </a:t>
          </a:r>
          <a:r>
            <a:rPr lang="ru-RU" sz="2000" dirty="0"/>
            <a:t>(</a:t>
          </a:r>
          <a:r>
            <a:rPr lang="en-US" sz="2000" dirty="0"/>
            <a:t>prices, volumes etc.</a:t>
          </a:r>
          <a:r>
            <a:rPr lang="ru-RU" sz="2000" dirty="0"/>
            <a:t>), </a:t>
          </a:r>
          <a:r>
            <a:rPr lang="en-US" sz="2000" dirty="0"/>
            <a:t>treatment guidelines, drug lists</a:t>
          </a:r>
        </a:p>
      </dgm:t>
    </dgm:pt>
    <dgm:pt modelId="{C039876A-5C51-42F9-B96C-74A8CC728087}" type="parTrans" cxnId="{D549E8C6-03A4-4778-B7CF-8C25C0C677EA}">
      <dgm:prSet/>
      <dgm:spPr/>
      <dgm:t>
        <a:bodyPr/>
        <a:lstStyle/>
        <a:p>
          <a:endParaRPr lang="en-US"/>
        </a:p>
      </dgm:t>
    </dgm:pt>
    <dgm:pt modelId="{63DEBE81-892B-49AD-9F5E-792C1867C5E9}" type="sibTrans" cxnId="{D549E8C6-03A4-4778-B7CF-8C25C0C677EA}">
      <dgm:prSet/>
      <dgm:spPr/>
      <dgm:t>
        <a:bodyPr/>
        <a:lstStyle/>
        <a:p>
          <a:endParaRPr lang="en-US"/>
        </a:p>
      </dgm:t>
    </dgm:pt>
    <dgm:pt modelId="{16489499-DA8F-4D32-A7E1-AB9A846B2C5D}">
      <dgm:prSet custT="1"/>
      <dgm:spPr/>
      <dgm:t>
        <a:bodyPr/>
        <a:lstStyle/>
        <a:p>
          <a:r>
            <a:rPr lang="ru-RU" sz="2600" b="1" dirty="0">
              <a:sym typeface="Webdings" panose="05030102010509060703" pitchFamily="18" charset="2"/>
            </a:rPr>
            <a:t></a:t>
          </a:r>
          <a:r>
            <a:rPr lang="en-US" sz="2100" b="1" dirty="0"/>
            <a:t>Patent status</a:t>
          </a:r>
          <a:r>
            <a:rPr lang="ru-RU" sz="2100" dirty="0"/>
            <a:t>, </a:t>
          </a:r>
          <a:r>
            <a:rPr lang="en-US" sz="2100" dirty="0"/>
            <a:t>licensing agreements analyses</a:t>
          </a:r>
        </a:p>
      </dgm:t>
    </dgm:pt>
    <dgm:pt modelId="{8E415B97-B509-4A81-8427-39DF7014D9ED}" type="parTrans" cxnId="{B8BD397C-A51A-4FE3-BDBD-B1CFA93AE0BD}">
      <dgm:prSet/>
      <dgm:spPr/>
      <dgm:t>
        <a:bodyPr/>
        <a:lstStyle/>
        <a:p>
          <a:endParaRPr lang="en-US"/>
        </a:p>
      </dgm:t>
    </dgm:pt>
    <dgm:pt modelId="{687BC55A-C80C-4BCB-ADFE-CA90E07FD272}" type="sibTrans" cxnId="{B8BD397C-A51A-4FE3-BDBD-B1CFA93AE0BD}">
      <dgm:prSet/>
      <dgm:spPr/>
      <dgm:t>
        <a:bodyPr/>
        <a:lstStyle/>
        <a:p>
          <a:endParaRPr lang="en-US"/>
        </a:p>
      </dgm:t>
    </dgm:pt>
    <dgm:pt modelId="{DD6C2276-C007-4A77-8FE8-BB0C7561D240}">
      <dgm:prSet custT="1"/>
      <dgm:spPr/>
      <dgm:t>
        <a:bodyPr/>
        <a:lstStyle/>
        <a:p>
          <a:r>
            <a:rPr lang="ru-RU" sz="3000" b="1" dirty="0">
              <a:sym typeface="Webdings" panose="05030102010509060703" pitchFamily="18" charset="2"/>
            </a:rPr>
            <a:t></a:t>
          </a:r>
          <a:r>
            <a:rPr lang="en-US" sz="2100" b="1" dirty="0"/>
            <a:t>Patent oppositions, compulsory license campaigning</a:t>
          </a:r>
          <a:endParaRPr lang="en-US" sz="2100" dirty="0"/>
        </a:p>
      </dgm:t>
    </dgm:pt>
    <dgm:pt modelId="{C5FC4C3C-D088-42A8-996B-C4D44941CDFB}" type="parTrans" cxnId="{24DF2615-D6A0-4556-A934-800207533E5D}">
      <dgm:prSet/>
      <dgm:spPr/>
      <dgm:t>
        <a:bodyPr/>
        <a:lstStyle/>
        <a:p>
          <a:endParaRPr lang="en-US"/>
        </a:p>
      </dgm:t>
    </dgm:pt>
    <dgm:pt modelId="{F90A393C-E5CC-494D-9942-BAE665E40DBC}" type="sibTrans" cxnId="{24DF2615-D6A0-4556-A934-800207533E5D}">
      <dgm:prSet/>
      <dgm:spPr/>
      <dgm:t>
        <a:bodyPr/>
        <a:lstStyle/>
        <a:p>
          <a:endParaRPr lang="en-US"/>
        </a:p>
      </dgm:t>
    </dgm:pt>
    <dgm:pt modelId="{62378A81-E67C-419C-BCCA-EE5342FB1732}" type="pres">
      <dgm:prSet presAssocID="{9C14E7D8-8EE1-470B-AEF3-78AC91961B79}" presName="outerComposite" presStyleCnt="0">
        <dgm:presLayoutVars>
          <dgm:chMax val="5"/>
          <dgm:dir/>
          <dgm:resizeHandles val="exact"/>
        </dgm:presLayoutVars>
      </dgm:prSet>
      <dgm:spPr/>
    </dgm:pt>
    <dgm:pt modelId="{DC84599C-DC4F-42B6-949B-202C601CC207}" type="pres">
      <dgm:prSet presAssocID="{9C14E7D8-8EE1-470B-AEF3-78AC91961B79}" presName="dummyMaxCanvas" presStyleCnt="0">
        <dgm:presLayoutVars/>
      </dgm:prSet>
      <dgm:spPr/>
    </dgm:pt>
    <dgm:pt modelId="{BA732A70-CA71-4558-8A7B-BD8FE6CD2BA3}" type="pres">
      <dgm:prSet presAssocID="{9C14E7D8-8EE1-470B-AEF3-78AC91961B79}" presName="FourNodes_1" presStyleLbl="node1" presStyleIdx="0" presStyleCnt="4">
        <dgm:presLayoutVars>
          <dgm:bulletEnabled val="1"/>
        </dgm:presLayoutVars>
      </dgm:prSet>
      <dgm:spPr/>
    </dgm:pt>
    <dgm:pt modelId="{39283D71-416E-43B8-8EF2-B205DDD7E869}" type="pres">
      <dgm:prSet presAssocID="{9C14E7D8-8EE1-470B-AEF3-78AC91961B79}" presName="FourNodes_2" presStyleLbl="node1" presStyleIdx="1" presStyleCnt="4">
        <dgm:presLayoutVars>
          <dgm:bulletEnabled val="1"/>
        </dgm:presLayoutVars>
      </dgm:prSet>
      <dgm:spPr/>
    </dgm:pt>
    <dgm:pt modelId="{E5618234-1847-422C-80FE-C1F1EAC4BA52}" type="pres">
      <dgm:prSet presAssocID="{9C14E7D8-8EE1-470B-AEF3-78AC91961B79}" presName="FourNodes_3" presStyleLbl="node1" presStyleIdx="2" presStyleCnt="4">
        <dgm:presLayoutVars>
          <dgm:bulletEnabled val="1"/>
        </dgm:presLayoutVars>
      </dgm:prSet>
      <dgm:spPr/>
    </dgm:pt>
    <dgm:pt modelId="{091CDC70-3036-4C00-B3F7-79ABA1E54178}" type="pres">
      <dgm:prSet presAssocID="{9C14E7D8-8EE1-470B-AEF3-78AC91961B79}" presName="FourNodes_4" presStyleLbl="node1" presStyleIdx="3" presStyleCnt="4">
        <dgm:presLayoutVars>
          <dgm:bulletEnabled val="1"/>
        </dgm:presLayoutVars>
      </dgm:prSet>
      <dgm:spPr/>
    </dgm:pt>
    <dgm:pt modelId="{05FE31C0-E954-454E-B5D3-76383FFD2EE1}" type="pres">
      <dgm:prSet presAssocID="{9C14E7D8-8EE1-470B-AEF3-78AC91961B79}" presName="FourConn_1-2" presStyleLbl="fgAccFollowNode1" presStyleIdx="0" presStyleCnt="3">
        <dgm:presLayoutVars>
          <dgm:bulletEnabled val="1"/>
        </dgm:presLayoutVars>
      </dgm:prSet>
      <dgm:spPr/>
    </dgm:pt>
    <dgm:pt modelId="{DBE02FB7-753E-4BBA-BCE8-E7D9B01590F3}" type="pres">
      <dgm:prSet presAssocID="{9C14E7D8-8EE1-470B-AEF3-78AC91961B79}" presName="FourConn_2-3" presStyleLbl="fgAccFollowNode1" presStyleIdx="1" presStyleCnt="3">
        <dgm:presLayoutVars>
          <dgm:bulletEnabled val="1"/>
        </dgm:presLayoutVars>
      </dgm:prSet>
      <dgm:spPr/>
    </dgm:pt>
    <dgm:pt modelId="{0470A8F6-2A5D-4458-8AD6-1DBE4C52FE6D}" type="pres">
      <dgm:prSet presAssocID="{9C14E7D8-8EE1-470B-AEF3-78AC91961B79}" presName="FourConn_3-4" presStyleLbl="fgAccFollowNode1" presStyleIdx="2" presStyleCnt="3">
        <dgm:presLayoutVars>
          <dgm:bulletEnabled val="1"/>
        </dgm:presLayoutVars>
      </dgm:prSet>
      <dgm:spPr/>
    </dgm:pt>
    <dgm:pt modelId="{C9298816-2105-4B9F-8159-37AF2701C0A6}" type="pres">
      <dgm:prSet presAssocID="{9C14E7D8-8EE1-470B-AEF3-78AC91961B79}" presName="FourNodes_1_text" presStyleLbl="node1" presStyleIdx="3" presStyleCnt="4">
        <dgm:presLayoutVars>
          <dgm:bulletEnabled val="1"/>
        </dgm:presLayoutVars>
      </dgm:prSet>
      <dgm:spPr/>
    </dgm:pt>
    <dgm:pt modelId="{13A4CD32-6190-410E-A93F-3A49167CA053}" type="pres">
      <dgm:prSet presAssocID="{9C14E7D8-8EE1-470B-AEF3-78AC91961B79}" presName="FourNodes_2_text" presStyleLbl="node1" presStyleIdx="3" presStyleCnt="4">
        <dgm:presLayoutVars>
          <dgm:bulletEnabled val="1"/>
        </dgm:presLayoutVars>
      </dgm:prSet>
      <dgm:spPr/>
    </dgm:pt>
    <dgm:pt modelId="{76CA3A50-FC75-4F67-906A-9EAAFE73EA3B}" type="pres">
      <dgm:prSet presAssocID="{9C14E7D8-8EE1-470B-AEF3-78AC91961B79}" presName="FourNodes_3_text" presStyleLbl="node1" presStyleIdx="3" presStyleCnt="4">
        <dgm:presLayoutVars>
          <dgm:bulletEnabled val="1"/>
        </dgm:presLayoutVars>
      </dgm:prSet>
      <dgm:spPr/>
    </dgm:pt>
    <dgm:pt modelId="{6963FDE6-0309-4097-9573-E36E7092C2EB}" type="pres">
      <dgm:prSet presAssocID="{9C14E7D8-8EE1-470B-AEF3-78AC91961B7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4DF2615-D6A0-4556-A934-800207533E5D}" srcId="{9C14E7D8-8EE1-470B-AEF3-78AC91961B79}" destId="{DD6C2276-C007-4A77-8FE8-BB0C7561D240}" srcOrd="3" destOrd="0" parTransId="{C5FC4C3C-D088-42A8-996B-C4D44941CDFB}" sibTransId="{F90A393C-E5CC-494D-9942-BAE665E40DBC}"/>
    <dgm:cxn modelId="{754FC925-26F5-40C3-8173-79C1904177C1}" type="presOf" srcId="{63DEBE81-892B-49AD-9F5E-792C1867C5E9}" destId="{DBE02FB7-753E-4BBA-BCE8-E7D9B01590F3}" srcOrd="0" destOrd="0" presId="urn:microsoft.com/office/officeart/2005/8/layout/vProcess5"/>
    <dgm:cxn modelId="{A892AB2B-8849-4FE3-8809-E30FAA97A0F0}" srcId="{9C14E7D8-8EE1-470B-AEF3-78AC91961B79}" destId="{AED6D113-A23F-438B-AD90-126F97C3040A}" srcOrd="0" destOrd="0" parTransId="{183E1B18-9AA7-4B14-B816-F3909FDA791E}" sibTransId="{A8E7C918-C059-4BFC-9FE1-4CFA65667781}"/>
    <dgm:cxn modelId="{AFB69336-370B-408E-A6C3-0630F5087AA3}" type="presOf" srcId="{DD6C2276-C007-4A77-8FE8-BB0C7561D240}" destId="{091CDC70-3036-4C00-B3F7-79ABA1E54178}" srcOrd="0" destOrd="0" presId="urn:microsoft.com/office/officeart/2005/8/layout/vProcess5"/>
    <dgm:cxn modelId="{244BB75D-86F3-44EE-9961-EABD083488BF}" type="presOf" srcId="{9C14E7D8-8EE1-470B-AEF3-78AC91961B79}" destId="{62378A81-E67C-419C-BCCA-EE5342FB1732}" srcOrd="0" destOrd="0" presId="urn:microsoft.com/office/officeart/2005/8/layout/vProcess5"/>
    <dgm:cxn modelId="{F73DF750-B760-4D33-8C22-7657FE711E5B}" type="presOf" srcId="{5C93AB40-09C2-4D41-AC2C-A8BEF1998185}" destId="{13A4CD32-6190-410E-A93F-3A49167CA053}" srcOrd="1" destOrd="0" presId="urn:microsoft.com/office/officeart/2005/8/layout/vProcess5"/>
    <dgm:cxn modelId="{B8BD397C-A51A-4FE3-BDBD-B1CFA93AE0BD}" srcId="{9C14E7D8-8EE1-470B-AEF3-78AC91961B79}" destId="{16489499-DA8F-4D32-A7E1-AB9A846B2C5D}" srcOrd="2" destOrd="0" parTransId="{8E415B97-B509-4A81-8427-39DF7014D9ED}" sibTransId="{687BC55A-C80C-4BCB-ADFE-CA90E07FD272}"/>
    <dgm:cxn modelId="{59738EBB-B07D-4805-9F7D-CAE034BF908E}" type="presOf" srcId="{A8E7C918-C059-4BFC-9FE1-4CFA65667781}" destId="{05FE31C0-E954-454E-B5D3-76383FFD2EE1}" srcOrd="0" destOrd="0" presId="urn:microsoft.com/office/officeart/2005/8/layout/vProcess5"/>
    <dgm:cxn modelId="{87FF07C2-87DF-4CCB-AFA8-9594A87F97C2}" type="presOf" srcId="{AED6D113-A23F-438B-AD90-126F97C3040A}" destId="{C9298816-2105-4B9F-8159-37AF2701C0A6}" srcOrd="1" destOrd="0" presId="urn:microsoft.com/office/officeart/2005/8/layout/vProcess5"/>
    <dgm:cxn modelId="{D549E8C6-03A4-4778-B7CF-8C25C0C677EA}" srcId="{9C14E7D8-8EE1-470B-AEF3-78AC91961B79}" destId="{5C93AB40-09C2-4D41-AC2C-A8BEF1998185}" srcOrd="1" destOrd="0" parTransId="{C039876A-5C51-42F9-B96C-74A8CC728087}" sibTransId="{63DEBE81-892B-49AD-9F5E-792C1867C5E9}"/>
    <dgm:cxn modelId="{F769FAC6-E108-414A-A0E4-DE8727856771}" type="presOf" srcId="{5C93AB40-09C2-4D41-AC2C-A8BEF1998185}" destId="{39283D71-416E-43B8-8EF2-B205DDD7E869}" srcOrd="0" destOrd="0" presId="urn:microsoft.com/office/officeart/2005/8/layout/vProcess5"/>
    <dgm:cxn modelId="{94C095D5-268B-4F04-ADD5-8DF7549C697D}" type="presOf" srcId="{AED6D113-A23F-438B-AD90-126F97C3040A}" destId="{BA732A70-CA71-4558-8A7B-BD8FE6CD2BA3}" srcOrd="0" destOrd="0" presId="urn:microsoft.com/office/officeart/2005/8/layout/vProcess5"/>
    <dgm:cxn modelId="{0880A6EA-5C2A-4745-A134-87E7761E6ACD}" type="presOf" srcId="{687BC55A-C80C-4BCB-ADFE-CA90E07FD272}" destId="{0470A8F6-2A5D-4458-8AD6-1DBE4C52FE6D}" srcOrd="0" destOrd="0" presId="urn:microsoft.com/office/officeart/2005/8/layout/vProcess5"/>
    <dgm:cxn modelId="{C6DAE4EF-818E-43FC-8752-A337505336F2}" type="presOf" srcId="{16489499-DA8F-4D32-A7E1-AB9A846B2C5D}" destId="{E5618234-1847-422C-80FE-C1F1EAC4BA52}" srcOrd="0" destOrd="0" presId="urn:microsoft.com/office/officeart/2005/8/layout/vProcess5"/>
    <dgm:cxn modelId="{E5AEE8F3-F5FA-433C-92FD-D4C5E64F71C8}" type="presOf" srcId="{DD6C2276-C007-4A77-8FE8-BB0C7561D240}" destId="{6963FDE6-0309-4097-9573-E36E7092C2EB}" srcOrd="1" destOrd="0" presId="urn:microsoft.com/office/officeart/2005/8/layout/vProcess5"/>
    <dgm:cxn modelId="{5088C0FA-EE85-4CD4-8BB3-75F9F5B1A51F}" type="presOf" srcId="{16489499-DA8F-4D32-A7E1-AB9A846B2C5D}" destId="{76CA3A50-FC75-4F67-906A-9EAAFE73EA3B}" srcOrd="1" destOrd="0" presId="urn:microsoft.com/office/officeart/2005/8/layout/vProcess5"/>
    <dgm:cxn modelId="{74B45B08-6852-4464-8E11-833B8EAFFBB6}" type="presParOf" srcId="{62378A81-E67C-419C-BCCA-EE5342FB1732}" destId="{DC84599C-DC4F-42B6-949B-202C601CC207}" srcOrd="0" destOrd="0" presId="urn:microsoft.com/office/officeart/2005/8/layout/vProcess5"/>
    <dgm:cxn modelId="{8D3C52FB-F379-44E1-9930-2A70B291E1CC}" type="presParOf" srcId="{62378A81-E67C-419C-BCCA-EE5342FB1732}" destId="{BA732A70-CA71-4558-8A7B-BD8FE6CD2BA3}" srcOrd="1" destOrd="0" presId="urn:microsoft.com/office/officeart/2005/8/layout/vProcess5"/>
    <dgm:cxn modelId="{D65CCBDD-23D0-4A9A-B1B7-D06F3484A722}" type="presParOf" srcId="{62378A81-E67C-419C-BCCA-EE5342FB1732}" destId="{39283D71-416E-43B8-8EF2-B205DDD7E869}" srcOrd="2" destOrd="0" presId="urn:microsoft.com/office/officeart/2005/8/layout/vProcess5"/>
    <dgm:cxn modelId="{1DFC3ECE-E7B1-446B-82D1-BD8B60E4EB10}" type="presParOf" srcId="{62378A81-E67C-419C-BCCA-EE5342FB1732}" destId="{E5618234-1847-422C-80FE-C1F1EAC4BA52}" srcOrd="3" destOrd="0" presId="urn:microsoft.com/office/officeart/2005/8/layout/vProcess5"/>
    <dgm:cxn modelId="{C9651C9E-DBFC-433C-819D-FE2799114CC1}" type="presParOf" srcId="{62378A81-E67C-419C-BCCA-EE5342FB1732}" destId="{091CDC70-3036-4C00-B3F7-79ABA1E54178}" srcOrd="4" destOrd="0" presId="urn:microsoft.com/office/officeart/2005/8/layout/vProcess5"/>
    <dgm:cxn modelId="{2FA353F1-22AD-4890-9D2B-5BD507F780CF}" type="presParOf" srcId="{62378A81-E67C-419C-BCCA-EE5342FB1732}" destId="{05FE31C0-E954-454E-B5D3-76383FFD2EE1}" srcOrd="5" destOrd="0" presId="urn:microsoft.com/office/officeart/2005/8/layout/vProcess5"/>
    <dgm:cxn modelId="{621A8840-AA6A-4043-B9E2-C6B81226112D}" type="presParOf" srcId="{62378A81-E67C-419C-BCCA-EE5342FB1732}" destId="{DBE02FB7-753E-4BBA-BCE8-E7D9B01590F3}" srcOrd="6" destOrd="0" presId="urn:microsoft.com/office/officeart/2005/8/layout/vProcess5"/>
    <dgm:cxn modelId="{2662A709-63BD-4749-A0F7-BA98A3C8F659}" type="presParOf" srcId="{62378A81-E67C-419C-BCCA-EE5342FB1732}" destId="{0470A8F6-2A5D-4458-8AD6-1DBE4C52FE6D}" srcOrd="7" destOrd="0" presId="urn:microsoft.com/office/officeart/2005/8/layout/vProcess5"/>
    <dgm:cxn modelId="{A184C92B-73D2-43BD-97D2-C3CD96ACD285}" type="presParOf" srcId="{62378A81-E67C-419C-BCCA-EE5342FB1732}" destId="{C9298816-2105-4B9F-8159-37AF2701C0A6}" srcOrd="8" destOrd="0" presId="urn:microsoft.com/office/officeart/2005/8/layout/vProcess5"/>
    <dgm:cxn modelId="{DB57507C-5ECE-4E33-B4EA-F71F5517BB65}" type="presParOf" srcId="{62378A81-E67C-419C-BCCA-EE5342FB1732}" destId="{13A4CD32-6190-410E-A93F-3A49167CA053}" srcOrd="9" destOrd="0" presId="urn:microsoft.com/office/officeart/2005/8/layout/vProcess5"/>
    <dgm:cxn modelId="{AC47A853-6417-40FB-AED6-A10115E94719}" type="presParOf" srcId="{62378A81-E67C-419C-BCCA-EE5342FB1732}" destId="{76CA3A50-FC75-4F67-906A-9EAAFE73EA3B}" srcOrd="10" destOrd="0" presId="urn:microsoft.com/office/officeart/2005/8/layout/vProcess5"/>
    <dgm:cxn modelId="{D9D628EA-1FEC-4B23-A062-CD39F8A7CF5F}" type="presParOf" srcId="{62378A81-E67C-419C-BCCA-EE5342FB1732}" destId="{6963FDE6-0309-4097-9573-E36E7092C2E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32A70-CA71-4558-8A7B-BD8FE6CD2BA3}">
      <dsp:nvSpPr>
        <dsp:cNvPr id="0" name=""/>
        <dsp:cNvSpPr/>
      </dsp:nvSpPr>
      <dsp:spPr>
        <a:xfrm>
          <a:off x="0" y="0"/>
          <a:ext cx="5852160" cy="1126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>
              <a:sym typeface="Webdings" panose="05030102010509060703" pitchFamily="18" charset="2"/>
            </a:rPr>
            <a:t></a:t>
          </a:r>
          <a:r>
            <a:rPr lang="ru-RU" sz="2000" b="1" kern="1200" dirty="0">
              <a:sym typeface="Webdings" panose="05030102010509060703" pitchFamily="18" charset="2"/>
            </a:rPr>
            <a:t> </a:t>
          </a:r>
          <a:r>
            <a:rPr lang="en-US" sz="2000" kern="1200" dirty="0"/>
            <a:t>Messages about treatment stock-outs</a:t>
          </a:r>
        </a:p>
      </dsp:txBody>
      <dsp:txXfrm>
        <a:off x="32995" y="32995"/>
        <a:ext cx="4541342" cy="1060550"/>
      </dsp:txXfrm>
    </dsp:sp>
    <dsp:sp modelId="{39283D71-416E-43B8-8EF2-B205DDD7E869}">
      <dsp:nvSpPr>
        <dsp:cNvPr id="0" name=""/>
        <dsp:cNvSpPr/>
      </dsp:nvSpPr>
      <dsp:spPr>
        <a:xfrm>
          <a:off x="490118" y="1331366"/>
          <a:ext cx="5852160" cy="1126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ym typeface="Webdings" panose="05030102010509060703" pitchFamily="18" charset="2"/>
            </a:rPr>
            <a:t></a:t>
          </a:r>
          <a:r>
            <a:rPr lang="ru-RU" sz="3000" b="1" kern="1200" dirty="0"/>
            <a:t> </a:t>
          </a:r>
          <a:r>
            <a:rPr lang="en-US" sz="2000" b="1" kern="1200" dirty="0"/>
            <a:t>Drug procurement analysis </a:t>
          </a:r>
          <a:r>
            <a:rPr lang="ru-RU" sz="2000" kern="1200" dirty="0"/>
            <a:t>(</a:t>
          </a:r>
          <a:r>
            <a:rPr lang="en-US" sz="2000" kern="1200" dirty="0"/>
            <a:t>prices, volumes etc.</a:t>
          </a:r>
          <a:r>
            <a:rPr lang="ru-RU" sz="2000" kern="1200" dirty="0"/>
            <a:t>), </a:t>
          </a:r>
          <a:r>
            <a:rPr lang="en-US" sz="2000" kern="1200" dirty="0"/>
            <a:t>treatment guidelines, drug lists</a:t>
          </a:r>
        </a:p>
      </dsp:txBody>
      <dsp:txXfrm>
        <a:off x="523113" y="1364361"/>
        <a:ext cx="4563800" cy="1060550"/>
      </dsp:txXfrm>
    </dsp:sp>
    <dsp:sp modelId="{E5618234-1847-422C-80FE-C1F1EAC4BA52}">
      <dsp:nvSpPr>
        <dsp:cNvPr id="0" name=""/>
        <dsp:cNvSpPr/>
      </dsp:nvSpPr>
      <dsp:spPr>
        <a:xfrm>
          <a:off x="972921" y="2662732"/>
          <a:ext cx="5852160" cy="1126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ym typeface="Webdings" panose="05030102010509060703" pitchFamily="18" charset="2"/>
            </a:rPr>
            <a:t></a:t>
          </a:r>
          <a:r>
            <a:rPr lang="en-US" sz="2100" b="1" kern="1200" dirty="0"/>
            <a:t>Patent status</a:t>
          </a:r>
          <a:r>
            <a:rPr lang="ru-RU" sz="2100" kern="1200" dirty="0"/>
            <a:t>, </a:t>
          </a:r>
          <a:r>
            <a:rPr lang="en-US" sz="2100" kern="1200" dirty="0"/>
            <a:t>licensing agreements analyses</a:t>
          </a:r>
        </a:p>
      </dsp:txBody>
      <dsp:txXfrm>
        <a:off x="1005916" y="2695727"/>
        <a:ext cx="4571115" cy="1060550"/>
      </dsp:txXfrm>
    </dsp:sp>
    <dsp:sp modelId="{091CDC70-3036-4C00-B3F7-79ABA1E54178}">
      <dsp:nvSpPr>
        <dsp:cNvPr id="0" name=""/>
        <dsp:cNvSpPr/>
      </dsp:nvSpPr>
      <dsp:spPr>
        <a:xfrm>
          <a:off x="1463039" y="3994099"/>
          <a:ext cx="5852160" cy="1126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>
              <a:sym typeface="Webdings" panose="05030102010509060703" pitchFamily="18" charset="2"/>
            </a:rPr>
            <a:t></a:t>
          </a:r>
          <a:r>
            <a:rPr lang="en-US" sz="2100" b="1" kern="1200" dirty="0"/>
            <a:t>Patent oppositions, compulsory license campaigning</a:t>
          </a:r>
          <a:endParaRPr lang="en-US" sz="2100" kern="1200" dirty="0"/>
        </a:p>
      </dsp:txBody>
      <dsp:txXfrm>
        <a:off x="1496034" y="4027094"/>
        <a:ext cx="4563800" cy="1060550"/>
      </dsp:txXfrm>
    </dsp:sp>
    <dsp:sp modelId="{05FE31C0-E954-454E-B5D3-76383FFD2EE1}">
      <dsp:nvSpPr>
        <dsp:cNvPr id="0" name=""/>
        <dsp:cNvSpPr/>
      </dsp:nvSpPr>
      <dsp:spPr>
        <a:xfrm>
          <a:off x="5119908" y="862827"/>
          <a:ext cx="732251" cy="7322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284664" y="862827"/>
        <a:ext cx="402739" cy="551019"/>
      </dsp:txXfrm>
    </dsp:sp>
    <dsp:sp modelId="{DBE02FB7-753E-4BBA-BCE8-E7D9B01590F3}">
      <dsp:nvSpPr>
        <dsp:cNvPr id="0" name=""/>
        <dsp:cNvSpPr/>
      </dsp:nvSpPr>
      <dsp:spPr>
        <a:xfrm>
          <a:off x="5610026" y="2194194"/>
          <a:ext cx="732251" cy="7322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774782" y="2194194"/>
        <a:ext cx="402739" cy="551019"/>
      </dsp:txXfrm>
    </dsp:sp>
    <dsp:sp modelId="{0470A8F6-2A5D-4458-8AD6-1DBE4C52FE6D}">
      <dsp:nvSpPr>
        <dsp:cNvPr id="0" name=""/>
        <dsp:cNvSpPr/>
      </dsp:nvSpPr>
      <dsp:spPr>
        <a:xfrm>
          <a:off x="6092830" y="3525560"/>
          <a:ext cx="732251" cy="7322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6257586" y="3525560"/>
        <a:ext cx="402739" cy="551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C81BD1-78DD-4346-A058-9DF7404AC282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3:42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24575,'2798'0'0,"-2779"-1"0,1-1 0,33-8 0,-32 5 0,0 2 0,24-2 0,238 6 0,-278-2 0,1 1 0,0 0 0,-1 1 0,1-1 0,-1 1 0,1 0 0,-1 1 0,1-1 0,-1 1 0,0 0 0,0 0 0,0 1 0,0-1 0,0 1 0,0 1 0,-1-1 0,0 0 0,1 1 0,-1 0 0,-1 0 0,1 0 0,0 1 0,3 5 0,3 5-1365,-1-2-5461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50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3:49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24575,'629'0'0,"-469"-14"0,4 1 0,1322 14 0,-1463 1 0,1 0 0,-1 2 0,0 1 0,26 8 0,-25-6 0,0-1 0,1-1 0,41 3 0,-41-8-1365,-3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3:56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154 905 24575,'-1'-7'0,"-1"-1"0,1 1 0,-2 0 0,1-1 0,-1 1 0,0 0 0,0 1 0,-1-1 0,-6-8 0,-5-10 0,15 23 0,-58-121 0,53 108 0,0-1 0,0 0 0,2 0 0,0 0 0,1-1 0,-1-19 0,2 14 0,-1 1 0,-6-28 0,4 30 0,1 0 0,-2-37 0,5 49 0,1 0 0,0 0 0,0 0 0,0 1 0,1-1 0,0 0 0,0 1 0,1-1 0,0 1 0,0 0 0,0 0 0,5-7 0,167-204 0,-170 212 0,0 1 0,0 0 0,0 0 0,1 0 0,-1 0 0,1 1 0,0 0 0,0 0 0,0 0 0,1 1 0,-1 0 0,0 1 0,1-1 0,11 0 0,9 0 0,-1 1 0,39 4 0,-15 0 0,53-4 0,67 4 0,-168-3 0,1 0 0,-1 0 0,0 1 0,1-1 0,-1 1 0,0 0 0,0 0 0,0 0 0,0 0 0,0 0 0,0 0 0,0 0 0,0 1 0,0-1 0,0 0 0,-1 1 0,1 0 0,-1-1 0,1 1 0,-1 0 0,0 0 0,1 0 0,-1 0 0,0 0 0,1 3 0,1 4 0,-1 0 0,0 1 0,0-1 0,0 19 0,3 13 0,-4-34 0,1 2 0,-1 1 0,2-1 0,-1 1 0,1-1 0,1 0 0,0 0 0,0-1 0,0 1 0,11 13 0,6 4 0,0 1 0,22 40 0,-37-55 0,0 1 0,-1-1 0,0 1 0,-1 0 0,0 0 0,-1 0 0,-1 1 0,2 24 0,-2-14 0,8 39 0,-5-39 0,3 44 0,-7-38 0,-4 171 0,3-197 0,-1 1 0,0-1 0,0 0 0,0 0 0,0 1 0,-1-1 0,0 0 0,0-1 0,0 1 0,0 0 0,0 0 0,-1-1 0,0 0 0,0 1 0,0-1 0,0 0 0,0 0 0,0-1 0,-7 5 0,-4 1 0,-1-1 0,0 0 0,-30 9 0,6-2 0,-13 7 0,31-10 0,-1-2 0,0-1 0,-1 0 0,0-2 0,0-1 0,0 0 0,-31 1 0,44-6 0,-182-4 0,187 3 0,-1 1 0,0-1 0,1 0 0,-1 0 0,1-1 0,-1 0 0,1 0 0,0 0 0,-1 0 0,1-1 0,0 0 0,-6-5 0,8 5 0,0 0 0,1 0 0,-1-1 0,1 1 0,-1-1 0,1 1 0,0-1 0,0 0 0,1 0 0,-1 0 0,1 0 0,0 0 0,0-1 0,1 1 0,-1 0 0,1-8 0,-1-18-115,1 23 41,1 0 1,-1 1-1,0-1 1,-1 0-1,0 1 1,0-1-1,0 1 1,-1 0-1,0-1 1,0 1-1,-1 0 1,1 0-1,-2 0 1,1 0-1,0 1 1,-9-11-1,-1 2-6752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4:36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24575,'617'0'0,"-603"1"0,-1 1 0,1 0 0,-1 1 0,0 0 0,0 1 0,14 6 0,-12-4 0,0-1 0,1 0 0,28 4 0,10-6 0,56-5 0,42 3 0,-71 11 0,-54-7 0,45 3 0,401-7 0,-228-2 0,-234 0 0,-1 0 0,1-1 0,-1 0 0,0-1 0,0 0 0,0-1 0,12-6 0,-10 5 0,-1 1 0,1 0 0,-1 0 0,1 1 0,15-2 0,105 3-35,-84 3-1295,-26 0-5496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4:41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24575,'1644'0'0,"-1634"0"-273,-1-1 0,1 0 0,-1-1 0,19-4 0,-11 0-6553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0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361 848 24575,'-2'-4'0,"0"1"0,0 0 0,-1 0 0,1 1 0,-1-1 0,0 0 0,0 1 0,0-1 0,0 1 0,0 0 0,0 0 0,-5-2 0,-7-5 0,-164-150 0,172 152 0,-1 1 0,1-1 0,0 0 0,1-1 0,-1 0 0,1 0 0,1 0 0,0-1 0,0 0 0,1 0 0,-5-12 0,-9-30 0,11 32 0,0 0 0,1 0 0,-5-36 0,10 50 0,1 0 0,0 0 0,0-1 0,0 1 0,0 0 0,1-1 0,0 1 0,0 0 0,1 0 0,-1 0 0,1 0 0,0 0 0,1 0 0,-1 0 0,1 1 0,0-1 0,0 1 0,7-8 0,-3 5 0,0 1 0,0-1 0,0 2 0,1-1 0,0 1 0,0 0 0,0 0 0,1 1 0,-1 1 0,1-1 0,0 1 0,0 1 0,0-1 0,1 2 0,12-2 0,-4-1 0,-1 0 0,1-1 0,-1-1 0,20-10 0,-20 8 0,1 1 0,0 1 0,28-7 0,-10 5 0,-2-1 0,62-26 0,-71 24 0,0 1 0,1 1 0,0 1 0,1 2 0,0 0 0,37-2 0,58-3 0,-80 5 0,50-1 0,1474 8 0,-1555 0 0,0 0 0,0 1 0,-1 0 0,1 1 0,-1 0 0,1 0 0,13 8 0,16 4 0,-21-10 0,1-1 0,-1-1 0,1-1 0,0-1 0,0 0 0,25-3 0,-27 0 0,0 2 0,0 0 0,0 0 0,0 2 0,0 0 0,0 2 0,-1-1 0,21 9 0,-21-6 0,0 0 0,1-1 0,-1-1 0,1-1 0,32 2 0,93-5 0,-59-3 0,-29 2 0,69 3 0,-116 0 0,-1 0 0,1 0 0,0 1 0,-1 0 0,1 1 0,-1 0 0,0 0 0,0 0 0,8 8 0,32 17 0,-42-26 0,0 1 0,0-1 0,-1 1 0,1 0 0,-1 0 0,0 1 0,0 0 0,0-1 0,-1 1 0,1 0 0,-1 1 0,0-1 0,-1 0 0,1 1 0,-1 0 0,2 9 0,11 21 0,-11-26 0,0 0 0,-1 0 0,0 1 0,1 11 0,-2-13 0,0 1 0,0 0 0,1-1 0,0 0 0,5 11 0,-1-8 0,-2 0 0,0 1 0,-1 0 0,0 0 0,0 0 0,-2 1 0,2 15 0,-1 12 0,-4 43 0,0-35 0,-1-16 0,-13 62 0,6-44 0,8-48 0,1-1 0,-1 1 0,1-1 0,-1 1 0,0-1 0,0 1 0,0-1 0,0 0 0,0 1 0,-1-1 0,1 0 0,-1 0 0,1 0 0,-1 0 0,0 0 0,0 0 0,0-1 0,0 1 0,0 0 0,-4 1 0,3-1 0,-1-1 0,0 0 0,0 0 0,1 0 0,-1 0 0,0-1 0,0 1 0,0-1 0,0 0 0,0 0 0,0-1 0,-6 0 0,3-1 0,0 1 0,0-1 0,0-1 0,0 1 0,0-1 0,0 0 0,1-1 0,-1 0 0,1 0 0,0 0 0,0-1 0,1 1 0,-1-1 0,-6-9 0,1-6-1365,5 0-5461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17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2 650 24575,'-2'-100'0,"5"-109"0,10 147 0,-9 47 0,-1-1 0,2-20 0,-3-117 0,-2 151 0,1-1 0,-1 1 0,1-1 0,-1 1 0,1-1 0,0 1 0,0-1 0,0 1 0,0 0 0,1-1 0,-1 1 0,1 0 0,-1 0 0,1 0 0,0 0 0,0 0 0,0 0 0,0 1 0,0-1 0,0 1 0,0-1 0,0 1 0,1 0 0,-1 0 0,0 0 0,1 0 0,-1 0 0,1 1 0,-1-1 0,5 0 0,8-1 0,1 1 0,-1 1 0,0 0 0,19 2 0,-7 0 0,700 3 0,-399-7 0,954 2 0,-1271 1 0,-1 0 0,0 1 0,0 0 0,0 0 0,0 2 0,-1-1 0,1 1 0,-1 0 0,0 1 0,0 0 0,0 1 0,-1-1 0,1 2 0,-2-1 0,1 1 0,-1 0 0,8 10 0,-11-12 0,0-1 0,0 1 0,0-1 0,1 0 0,0 0 0,7 4 0,-7-5 0,-1 0 0,1 0 0,-1 0 0,0 1 0,0 0 0,-1 0 0,1 0 0,5 8 0,10 20 0,79 152 0,-94-175 0,0 0 0,-1 0 0,-1 1 0,1-1 0,-2 1 0,1 0 0,-1 0 0,-1-1 0,0 1 0,-1 11 0,1-17 0,-1 1 0,1 0 0,-1-1 0,-1 1 0,1-1 0,-1 1 0,1-1 0,-1 0 0,0 1 0,-1-1 0,1 0 0,-1 0 0,0-1 0,0 1 0,0 0 0,0-1 0,-1 0 0,1 0 0,-1 0 0,0 0 0,0-1 0,-6 4 0,-159 83 0,164-86-85,0 0 0,-1 0-1,0-1 1,1 0 0,-1 0-1,0-1 1,0 0 0,0 0-1,0 0 1,0 0 0,0-1-1,0 0 1,-1 0 0,1-1-1,-7-1 1,-3-4-6741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26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82 545 24575,'-2'-1'0,"-1"1"0,1-1 0,0 0 0,0 0 0,0 0 0,0 0 0,0 0 0,0 0 0,0-1 0,0 1 0,0 0 0,1-1 0,-1 0 0,1 1 0,-1-1 0,1 0 0,-2-3 0,-21-35 0,20 31 0,0-1 0,1 0 0,0 0 0,0 0 0,2-1 0,-1 1 0,0-13 0,2-4 0,4-43 0,-1 54 0,1 0 0,0 0 0,2 0 0,0 1 0,15-30 0,-4 12 0,-9 16 0,1 1 0,0 1 0,1 0 0,20-23 0,-26 35 0,0 0 0,-1 0 0,1 1 0,0-1 0,0 1 0,0 0 0,1 0 0,-1 0 0,0 0 0,1 1 0,-1 0 0,1 0 0,0 0 0,5 0 0,11 0 0,-1 0 0,22 4 0,-8-1 0,1070 2 0,-595-6 0,55 2 0,-555 0 0,1 0 0,-1 1 0,0 0 0,0 1 0,0 0 0,0 0 0,0 1 0,-1 0 0,1 1 0,-1 0 0,0 0 0,0 1 0,0 0 0,0 0 0,-1 1 0,0 0 0,0 0 0,-1 1 0,0 0 0,0 0 0,0 0 0,-1 1 0,0-1 0,-1 1 0,7 14 0,10 21 0,-17-39 0,-1 1 0,0 0 0,-1 0 0,1 0 0,-1 0 0,0 0 0,0 1 0,0-1 0,-1 1 0,0-1 0,0 1 0,-1-1 0,1 1 0,-1 0 0,0-1 0,-2 9 0,-4 23 0,-3 45 0,6-39 0,2-40 0,1-1 0,-1 1 0,1 0 0,-1-1 0,0 1 0,0-1 0,0 1 0,0-1 0,-1 0 0,1 1 0,-1-1 0,1 0 0,-1 0 0,0 0 0,0 0 0,0 0 0,0-1 0,0 1 0,-4 2 0,-4 2 0,0-1 0,0-1 0,-19 6 0,20-7 0,0 0 0,0 0 0,0 1 0,-14 9 0,-18 27 0,33-31 0,0-1 0,0 1 0,-16 10 0,22-17 0,-1 0 0,0 0 0,0-1 0,0 1 0,0-1 0,-1 0 0,1 0 0,0 0 0,0 0 0,-1-1 0,1 1 0,0-1 0,-1 0 0,1 0 0,-1 0 0,-5-1 0,-52-11-1365,41 9-5461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34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468 773 24575,'-106'-38'0,"-56"-18"0,129 48 0,17 4 0,1 0 0,-1-1 0,1-1 0,-26-12 0,37 15 0,-1 0 0,1 0 0,0 0 0,0-1 0,1 1 0,-1-1 0,1 0 0,-1 0 0,1 0 0,1-1 0,-1 1 0,0-1 0,1 1 0,0-1 0,0 0 0,1 0 0,-1 0 0,1 0 0,-1-7 0,0 1 0,0-1 0,1 1 0,0-1 0,1 0 0,1 1 0,-1-1 0,2 1 0,-1-1 0,2 1 0,0 0 0,0 0 0,1 0 0,0 0 0,1 0 0,10-17 0,-4 12 0,-6 9 0,0-1 0,1 1 0,0 0 0,0 1 0,0-1 0,1 1 0,0 0 0,0 1 0,0 0 0,12-6 0,181-96 0,-188 102 0,0 1 0,0 0 0,0 1 0,23-2 0,28-8 0,-40 5 0,1 1 0,1 1 0,-1 1 0,50-4 0,-49 8 0,42-10 0,16 0 0,9 10 0,-60 2 0,0-1 0,0-2 0,42-7 0,-41 4 0,0 1 0,48 0 0,2 0 0,-20-8 0,4 0 0,273 9 0,-176 5 0,-115-3 0,50 2 0,-89 0 0,0 0 0,1 1 0,-1 0 0,0 1 0,0 0 0,0 1 0,11 5 0,11 4 0,-28-12 0,-1 0 0,1 0 0,0 1 0,0-1 0,-1 1 0,1 0 0,-1 0 0,1 0 0,-1 0 0,0 0 0,0 1 0,0 0 0,0 0 0,0-1 0,0 2 0,-1-1 0,0 0 0,3 4 0,11 43 0,-2 1 0,12 83 0,-9-41 0,-13-78 0,-1 1 0,-1-1 0,-1 0 0,0 1 0,-1-1 0,-1 1 0,0-1 0,-1 0 0,0 1 0,-1-1 0,-1 0 0,-1-1 0,0 1 0,-10 19 0,10-27-72,0 0 1,-1-1-1,1 0 0,-1 0 0,-1 0 0,1 0 0,-1-1 0,0 0 1,0-1-1,0 0 0,-1 0 0,0 0 0,1-1 0,-1 0 0,0 0 1,-1-1-1,1 0 0,-9 0 0,-6 1-6754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35290D6-ED25-48F8-862E-D6C23DB93553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ED33291-C0D9-4415-AEC4-F67D377A5ADC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7365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Прямоугольник 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9B869A-7DF7-4AFC-A083-05894D93ACA2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4789FC-84AC-4768-84E4-BD43459B36C5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E00FC1-CF7B-4659-9A4B-7F12C0281335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3351C-68D9-42D5-9EC3-F1B8AA605711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30139D-AB25-4299-BB33-F53BF6513706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C344B3-D503-4D44-B02D-209738ECE0BB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5DA753-2F52-4199-8B70-6811C82AEE0F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2" name="Номер слайда 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D9CDEF-9B32-433C-B01A-D5B73FC8BB29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8" name="Номер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C1667C-2573-4637-AB7E-C51A89CA1003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FB90F9-28BD-4A39-8DC4-C668CC79E405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B6BC9F-46C3-4D61-A6C1-65980DF182CD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8" name="Прямоугольник 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73E829C1-6644-43E0-BEFE-9CBC3591CACE}" type="datetime1">
              <a:rPr lang="ru-RU" noProof="1" smtClean="0"/>
              <a:t>10.12.2023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60.png"/><Relationship Id="rId18" Type="http://schemas.openxmlformats.org/officeDocument/2006/relationships/customXml" Target="../ink/ink7.xml"/><Relationship Id="rId3" Type="http://schemas.openxmlformats.org/officeDocument/2006/relationships/image" Target="../media/image28.png"/><Relationship Id="rId21" Type="http://schemas.openxmlformats.org/officeDocument/2006/relationships/image" Target="../media/image200.png"/><Relationship Id="rId7" Type="http://schemas.openxmlformats.org/officeDocument/2006/relationships/image" Target="../media/image130.png"/><Relationship Id="rId12" Type="http://schemas.openxmlformats.org/officeDocument/2006/relationships/customXml" Target="../ink/ink4.xml"/><Relationship Id="rId17" Type="http://schemas.openxmlformats.org/officeDocument/2006/relationships/image" Target="../media/image180.png"/><Relationship Id="rId25" Type="http://schemas.openxmlformats.org/officeDocument/2006/relationships/image" Target="../media/image220.png"/><Relationship Id="rId2" Type="http://schemas.openxmlformats.org/officeDocument/2006/relationships/image" Target="../media/image27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50.png"/><Relationship Id="rId24" Type="http://schemas.openxmlformats.org/officeDocument/2006/relationships/customXml" Target="../ink/ink10.xml"/><Relationship Id="rId5" Type="http://schemas.openxmlformats.org/officeDocument/2006/relationships/image" Target="../media/image30.png"/><Relationship Id="rId15" Type="http://schemas.openxmlformats.org/officeDocument/2006/relationships/image" Target="../media/image170.png"/><Relationship Id="rId23" Type="http://schemas.openxmlformats.org/officeDocument/2006/relationships/image" Target="../media/image210.png"/><Relationship Id="rId10" Type="http://schemas.openxmlformats.org/officeDocument/2006/relationships/customXml" Target="../ink/ink3.xml"/><Relationship Id="rId19" Type="http://schemas.openxmlformats.org/officeDocument/2006/relationships/image" Target="../media/image190.png"/><Relationship Id="rId4" Type="http://schemas.openxmlformats.org/officeDocument/2006/relationships/image" Target="../media/image29.png"/><Relationship Id="rId9" Type="http://schemas.openxmlformats.org/officeDocument/2006/relationships/image" Target="../media/image14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.svg"/><Relationship Id="rId5" Type="http://schemas.openxmlformats.org/officeDocument/2006/relationships/image" Target="../media/image8.sv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2" y="1298448"/>
            <a:ext cx="4304145" cy="3255264"/>
          </a:xfrm>
        </p:spPr>
        <p:txBody>
          <a:bodyPr rtlCol="0">
            <a:normAutofit/>
          </a:bodyPr>
          <a:lstStyle/>
          <a:p>
            <a:r>
              <a:rPr lang="en-US" sz="4000" noProof="1"/>
              <a:t>IP and TB treatment access issues</a:t>
            </a:r>
            <a:br>
              <a:rPr lang="en-US" sz="4000" noProof="1"/>
            </a:br>
            <a:br>
              <a:rPr lang="en-US" sz="4000" noProof="1"/>
            </a:br>
            <a:endParaRPr lang="ru-RU" sz="4000" noProof="1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339" y="4645152"/>
            <a:ext cx="3685069" cy="914400"/>
          </a:xfrm>
        </p:spPr>
        <p:txBody>
          <a:bodyPr rtlCol="0">
            <a:normAutofit/>
          </a:bodyPr>
          <a:lstStyle/>
          <a:p>
            <a:pPr rtl="0"/>
            <a:r>
              <a:rPr lang="en-US" noProof="1"/>
              <a:t>Sergey Golovin, IP and access consultant with ITPC EECA</a:t>
            </a:r>
            <a:endParaRPr lang="ru-RU" noProof="1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C1177-D52D-C8D0-BB8C-4DCCC71F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 Drugs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A73A66-6F39-F0D4-43A0-538741B34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Bedaquilines</a:t>
            </a:r>
            <a:r>
              <a:rPr lang="ru-RU" dirty="0"/>
              <a:t> (</a:t>
            </a:r>
            <a:r>
              <a:rPr lang="en-US" dirty="0"/>
              <a:t>part of</a:t>
            </a:r>
            <a:r>
              <a:rPr lang="ru-RU" dirty="0"/>
              <a:t> </a:t>
            </a:r>
            <a:r>
              <a:rPr lang="en-US" dirty="0" err="1"/>
              <a:t>BPaL</a:t>
            </a:r>
            <a:r>
              <a:rPr lang="en-US" dirty="0"/>
              <a:t>)</a:t>
            </a:r>
            <a:endParaRPr lang="ru-RU" dirty="0"/>
          </a:p>
          <a:p>
            <a:r>
              <a:rPr lang="en-US" dirty="0" err="1"/>
              <a:t>Pretomanid</a:t>
            </a:r>
            <a:r>
              <a:rPr lang="en-US" dirty="0"/>
              <a:t> (part of</a:t>
            </a:r>
            <a:r>
              <a:rPr lang="ru-RU" dirty="0"/>
              <a:t> </a:t>
            </a:r>
            <a:r>
              <a:rPr lang="en-US" dirty="0" err="1"/>
              <a:t>BPaL</a:t>
            </a:r>
            <a:r>
              <a:rPr lang="en-US" dirty="0"/>
              <a:t>)</a:t>
            </a:r>
            <a:endParaRPr lang="ru-RU" dirty="0"/>
          </a:p>
          <a:p>
            <a:r>
              <a:rPr lang="en-US" dirty="0" err="1"/>
              <a:t>Delamanid</a:t>
            </a:r>
            <a:endParaRPr lang="ru-RU" dirty="0"/>
          </a:p>
          <a:p>
            <a:r>
              <a:rPr lang="en-US" dirty="0" err="1"/>
              <a:t>Sutezolid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in development</a:t>
            </a:r>
            <a:r>
              <a:rPr lang="ru-RU" dirty="0"/>
              <a:t>)</a:t>
            </a:r>
            <a:endParaRPr lang="en-US" dirty="0"/>
          </a:p>
          <a:p>
            <a:r>
              <a:rPr lang="en-US" dirty="0"/>
              <a:t>Linezolid (off-patent</a:t>
            </a:r>
            <a:r>
              <a:rPr lang="ru-RU" dirty="0"/>
              <a:t>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66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0D27CB-9205-8351-366B-AA42DCF39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77" y="-1"/>
            <a:ext cx="11321419" cy="23094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42EF77-AA6D-8ABC-2509-95879F168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20" y="1822092"/>
            <a:ext cx="11321419" cy="1714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909792-8857-2EAA-E8AD-6F36780F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2" y="2845600"/>
            <a:ext cx="11341073" cy="23094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9F87E8-EC6A-E06F-0E3E-85615CA2E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20" y="5155001"/>
            <a:ext cx="11347625" cy="15006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61006B2F-ACE8-D9C3-8E7E-CEF05740DE12}"/>
                  </a:ext>
                </a:extLst>
              </p14:cNvPr>
              <p14:cNvContentPartPr/>
              <p14:nvPr/>
            </p14:nvContentPartPr>
            <p14:xfrm>
              <a:off x="2267860" y="807335"/>
              <a:ext cx="1223640" cy="3240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61006B2F-ACE8-D9C3-8E7E-CEF05740DE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8860" y="798695"/>
                <a:ext cx="12412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F4C2D8F-4474-CD8F-AF68-E2243CB6FA2E}"/>
                  </a:ext>
                </a:extLst>
              </p14:cNvPr>
              <p14:cNvContentPartPr/>
              <p14:nvPr/>
            </p14:nvContentPartPr>
            <p14:xfrm>
              <a:off x="1883200" y="2139426"/>
              <a:ext cx="996480" cy="1944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F4C2D8F-4474-CD8F-AF68-E2243CB6FA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4560" y="2130426"/>
                <a:ext cx="10141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027C7BBE-D80F-2D99-8A06-120B45CD477F}"/>
                  </a:ext>
                </a:extLst>
              </p14:cNvPr>
              <p14:cNvContentPartPr/>
              <p14:nvPr/>
            </p14:nvContentPartPr>
            <p14:xfrm>
              <a:off x="7152189" y="1841553"/>
              <a:ext cx="360720" cy="41040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027C7BBE-D80F-2D99-8A06-120B45CD477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43189" y="1832553"/>
                <a:ext cx="37836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3001B002-E7D7-E7A3-F85B-641253BB3BEF}"/>
                  </a:ext>
                </a:extLst>
              </p14:cNvPr>
              <p14:cNvContentPartPr/>
              <p14:nvPr/>
            </p14:nvContentPartPr>
            <p14:xfrm>
              <a:off x="1883200" y="3785918"/>
              <a:ext cx="867600" cy="2844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3001B002-E7D7-E7A3-F85B-641253BB3B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74200" y="3776918"/>
                <a:ext cx="885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5D7B24B8-8AA3-43C8-2665-E0608F2F5C2C}"/>
                  </a:ext>
                </a:extLst>
              </p14:cNvPr>
              <p14:cNvContentPartPr/>
              <p14:nvPr/>
            </p14:nvContentPartPr>
            <p14:xfrm>
              <a:off x="3898160" y="5482865"/>
              <a:ext cx="621720" cy="612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5D7B24B8-8AA3-43C8-2665-E0608F2F5C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89160" y="5473865"/>
                <a:ext cx="6393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1FEC9C38-FFBE-E4BB-9AE6-D520B72A2014}"/>
                  </a:ext>
                </a:extLst>
              </p14:cNvPr>
              <p14:cNvContentPartPr/>
              <p14:nvPr/>
            </p14:nvContentPartPr>
            <p14:xfrm>
              <a:off x="2176960" y="495755"/>
              <a:ext cx="1405440" cy="34380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1FEC9C38-FFBE-E4BB-9AE6-D520B72A20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68320" y="486755"/>
                <a:ext cx="142308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A7BFA1B8-14E3-20AE-C553-C7CA28E3E8D2}"/>
                  </a:ext>
                </a:extLst>
              </p14:cNvPr>
              <p14:cNvContentPartPr/>
              <p14:nvPr/>
            </p14:nvContentPartPr>
            <p14:xfrm>
              <a:off x="1924137" y="1880942"/>
              <a:ext cx="1055520" cy="25272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A7BFA1B8-14E3-20AE-C553-C7CA28E3E8D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15137" y="1872302"/>
                <a:ext cx="107316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15C00EF0-2345-0E59-A0B2-73319AE74282}"/>
                  </a:ext>
                </a:extLst>
              </p14:cNvPr>
              <p14:cNvContentPartPr/>
              <p14:nvPr/>
            </p14:nvContentPartPr>
            <p14:xfrm>
              <a:off x="1883200" y="3570242"/>
              <a:ext cx="987480" cy="23076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15C00EF0-2345-0E59-A0B2-73319AE7428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74560" y="3561242"/>
                <a:ext cx="10051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5C8E88AF-AD57-4914-DF7A-B24AE29C2F35}"/>
                  </a:ext>
                </a:extLst>
              </p14:cNvPr>
              <p14:cNvContentPartPr/>
              <p14:nvPr/>
            </p14:nvContentPartPr>
            <p14:xfrm>
              <a:off x="3782420" y="5210871"/>
              <a:ext cx="853200" cy="27828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5C8E88AF-AD57-4914-DF7A-B24AE29C2F3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73420" y="5202231"/>
                <a:ext cx="8708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4EC27A4F-97FE-6B2C-8906-E0B9AA62420F}"/>
                  </a:ext>
                </a:extLst>
              </p14:cNvPr>
              <p14:cNvContentPartPr/>
              <p14:nvPr/>
            </p14:nvContentPartPr>
            <p14:xfrm>
              <a:off x="1172560" y="1209542"/>
              <a:ext cx="360" cy="360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4EC27A4F-97FE-6B2C-8906-E0B9AA62420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63560" y="120090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DBEEAF8D-BC90-5B63-7595-C4FEECFB2C5B}"/>
              </a:ext>
            </a:extLst>
          </p:cNvPr>
          <p:cNvSpPr/>
          <p:nvPr/>
        </p:nvSpPr>
        <p:spPr>
          <a:xfrm>
            <a:off x="142412" y="905318"/>
            <a:ext cx="563418" cy="498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82EB9084-DE4D-4AFA-D0F1-2D2EA4BB7E44}"/>
              </a:ext>
            </a:extLst>
          </p:cNvPr>
          <p:cNvSpPr/>
          <p:nvPr/>
        </p:nvSpPr>
        <p:spPr>
          <a:xfrm>
            <a:off x="110673" y="2014960"/>
            <a:ext cx="563418" cy="498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B8E4E52A-9D45-73C8-66EA-A2E49F7273DF}"/>
              </a:ext>
            </a:extLst>
          </p:cNvPr>
          <p:cNvSpPr/>
          <p:nvPr/>
        </p:nvSpPr>
        <p:spPr>
          <a:xfrm>
            <a:off x="110673" y="3930227"/>
            <a:ext cx="563418" cy="498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3E9D2CD4-52BA-FB8A-F471-54FC94BAC0E9}"/>
              </a:ext>
            </a:extLst>
          </p:cNvPr>
          <p:cNvSpPr/>
          <p:nvPr/>
        </p:nvSpPr>
        <p:spPr>
          <a:xfrm>
            <a:off x="110673" y="5596112"/>
            <a:ext cx="563418" cy="498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57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1DDC65-0F64-DF95-3FFB-626DA5618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9763"/>
            <a:ext cx="4581525" cy="4712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E6EA98-1C38-8A6E-A898-97E9AD88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3888">
            <a:off x="7838865" y="2177756"/>
            <a:ext cx="3939828" cy="31028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C1646E-B9A0-4932-7039-C40946486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8062">
            <a:off x="-27481" y="2488471"/>
            <a:ext cx="6788844" cy="11376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312A28-C96A-4A46-06A4-A94A92A17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963" y="69934"/>
            <a:ext cx="6292037" cy="13814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A114D9-B162-4DEE-3B08-525D02695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05" y="4838701"/>
            <a:ext cx="7072733" cy="17243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989C7F-1A59-C60C-0543-DF39E01D4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520" y="3285840"/>
            <a:ext cx="6296042" cy="13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FF7A8-9A76-70FB-BC74-0BFD72EA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9C7843-55A6-3F04-B4AF-2096098F5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4950" y="628650"/>
            <a:ext cx="405675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1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902EB-3685-9B3B-15A9-C363ACAF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/>
          <a:lstStyle/>
          <a:p>
            <a:r>
              <a:rPr lang="en-US" dirty="0"/>
              <a:t>New approach to END TB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E4204-B043-93CA-528E-D8991966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775" y="752469"/>
            <a:ext cx="8463193" cy="55315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Global Plan to End TB </a:t>
            </a:r>
            <a:r>
              <a:rPr lang="ru-RU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 – 2030 </a:t>
            </a:r>
            <a:endParaRPr lang="en-US" sz="35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34000"/>
              </a:lnSpc>
              <a:spcBef>
                <a:spcPts val="600"/>
              </a:spcBef>
              <a:buNone/>
            </a:pPr>
            <a:endParaRPr lang="ru-RU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34000"/>
              </a:lnSpc>
              <a:spcBef>
                <a:spcPts val="600"/>
              </a:spcBef>
              <a:buNone/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 treatment access goals</a:t>
            </a:r>
            <a:r>
              <a:rPr 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100" b="1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treatment to 50 million people from 2023 to 2030, including 4.7 million children and 3.32 million people with rifampicin-resistant (RR-) or multidrug-resistant (MDR-) TB. </a:t>
            </a:r>
          </a:p>
          <a:p>
            <a:pPr algn="l">
              <a:lnSpc>
                <a:spcPct val="13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Initiate appropriate treatment for all people diagnosed with TB. </a:t>
            </a:r>
          </a:p>
          <a:p>
            <a:pPr algn="l">
              <a:lnSpc>
                <a:spcPct val="13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at least 90% treatment success for all forms of TB.</a:t>
            </a:r>
            <a:endParaRPr lang="ru-RU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34000"/>
              </a:lnSpc>
              <a:spcBef>
                <a:spcPts val="600"/>
              </a:spcBef>
              <a:buNone/>
            </a:pP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/4/6 х 24</a:t>
            </a: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Strategy</a:t>
            </a:r>
            <a:r>
              <a:rPr 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fontAlgn="base">
              <a:lnSpc>
                <a:spcPct val="134000"/>
              </a:lnSpc>
              <a:spcBef>
                <a:spcPts val="600"/>
              </a:spcBef>
            </a:pPr>
            <a:r>
              <a:rPr lang="en-US" sz="21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1 </a:t>
            </a:r>
            <a:r>
              <a:rPr lang="en-US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One-month and once-weekly TB preventive treatments, 1HP and 3HP (one month of daily, or three months of weekly isoniazid and rifapentine).</a:t>
            </a:r>
          </a:p>
          <a:p>
            <a:pPr algn="l" fontAlgn="base">
              <a:lnSpc>
                <a:spcPct val="134000"/>
              </a:lnSpc>
              <a:spcBef>
                <a:spcPts val="600"/>
              </a:spcBef>
            </a:pPr>
            <a:r>
              <a:rPr lang="en-US" sz="21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4 </a:t>
            </a:r>
            <a:r>
              <a:rPr lang="en-US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Four-month treatment regimens for drug-sensitive TB, 4HPMZ for adults and adolescents (four months of isoniazid, rifapentine, and moxifloxacin with pyrazinamide for the first two months) and 4HRZ[E] for children with non-severe TB (four months of isoniazid, rifampicin with pyrazinamide, and in certain circumstances with ethambutol, for the first two months).</a:t>
            </a:r>
          </a:p>
          <a:p>
            <a:pPr algn="l" fontAlgn="base">
              <a:lnSpc>
                <a:spcPct val="134000"/>
              </a:lnSpc>
              <a:spcBef>
                <a:spcPts val="600"/>
              </a:spcBef>
            </a:pPr>
            <a:r>
              <a:rPr lang="en-US" sz="21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6 </a:t>
            </a:r>
            <a:r>
              <a:rPr lang="en-US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Six-month treatment regimens for drug-resistant TB, 6BPaL[M] (six months of </a:t>
            </a:r>
            <a:r>
              <a:rPr lang="en-US" sz="21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bedaquiline</a:t>
            </a:r>
            <a:r>
              <a:rPr lang="en-US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pretomanid</a:t>
            </a:r>
            <a:r>
              <a:rPr lang="en-US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linezolid, with moxifloxacin depending on drug-susceptibility).</a:t>
            </a:r>
          </a:p>
          <a:p>
            <a:pPr algn="l" fontAlgn="base">
              <a:lnSpc>
                <a:spcPct val="134000"/>
              </a:lnSpc>
              <a:spcBef>
                <a:spcPts val="600"/>
              </a:spcBef>
            </a:pPr>
            <a:r>
              <a:rPr lang="en-US" sz="21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24 </a:t>
            </a:r>
            <a:r>
              <a:rPr lang="en-US" sz="2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by the end of 2024!</a:t>
            </a:r>
          </a:p>
          <a:p>
            <a:pPr marL="0" indent="0" algn="l">
              <a:buNone/>
            </a:pPr>
            <a:endParaRPr lang="en-US" b="0" i="0" dirty="0">
              <a:solidFill>
                <a:srgbClr val="000000"/>
              </a:solidFill>
              <a:effectLst/>
              <a:latin typeface="Sofia Pro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B34FC8-E277-36BF-4629-9AD93B3D9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04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C9D0E-2E90-5B96-150A-B8F261E6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Treatment access </a:t>
            </a:r>
            <a:r>
              <a:rPr lang="ru-RU" b="1" dirty="0"/>
              <a:t>– </a:t>
            </a:r>
            <a:r>
              <a:rPr lang="en-US" b="1" dirty="0"/>
              <a:t>an essential component to END TB!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4CE052-1424-3D3E-E36D-F16B688B0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E99947-ED5E-1874-702D-9D9991FF3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12" y="868680"/>
            <a:ext cx="7694950" cy="5120640"/>
          </a:xfrm>
          <a:prstGeom prst="rect">
            <a:avLst/>
          </a:prstGeom>
        </p:spPr>
      </p:pic>
      <p:pic>
        <p:nvPicPr>
          <p:cNvPr id="6" name="Рисунок 5" descr="Лекарство контур">
            <a:extLst>
              <a:ext uri="{FF2B5EF4-FFF2-40B4-BE49-F238E27FC236}">
                <a16:creationId xmlns:a16="http://schemas.microsoft.com/office/drawing/2014/main" id="{CF6DD423-5C1C-3AE5-DE6F-17CB20049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6219" y="21863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0F577-3B1D-0617-D761-5C01197B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barriers to treatment access</a:t>
            </a:r>
            <a:endParaRPr lang="ru-RU" dirty="0"/>
          </a:p>
        </p:txBody>
      </p:sp>
      <p:pic>
        <p:nvPicPr>
          <p:cNvPr id="5" name="Объект 4" descr="Контрольный список со сплошной заливкой">
            <a:extLst>
              <a:ext uri="{FF2B5EF4-FFF2-40B4-BE49-F238E27FC236}">
                <a16:creationId xmlns:a16="http://schemas.microsoft.com/office/drawing/2014/main" id="{B948ED61-2BB2-8ECA-5DF8-CA436390B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6838" y="743893"/>
            <a:ext cx="914400" cy="914400"/>
          </a:xfrm>
        </p:spPr>
      </p:pic>
      <p:pic>
        <p:nvPicPr>
          <p:cNvPr id="7" name="Рисунок 6" descr="Монеты контур">
            <a:extLst>
              <a:ext uri="{FF2B5EF4-FFF2-40B4-BE49-F238E27FC236}">
                <a16:creationId xmlns:a16="http://schemas.microsoft.com/office/drawing/2014/main" id="{01E8D0A2-001A-D9E9-9A26-15571BCBA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6838" y="1690687"/>
            <a:ext cx="914400" cy="914400"/>
          </a:xfrm>
          <a:prstGeom prst="rect">
            <a:avLst/>
          </a:prstGeom>
        </p:spPr>
      </p:pic>
      <p:pic>
        <p:nvPicPr>
          <p:cNvPr id="9" name="Рисунок 8" descr="Автомобиль со сплошной заливкой">
            <a:extLst>
              <a:ext uri="{FF2B5EF4-FFF2-40B4-BE49-F238E27FC236}">
                <a16:creationId xmlns:a16="http://schemas.microsoft.com/office/drawing/2014/main" id="{36802779-F335-0894-F76A-E12D09E3E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0014" y="3396608"/>
            <a:ext cx="914400" cy="914400"/>
          </a:xfrm>
          <a:prstGeom prst="rect">
            <a:avLst/>
          </a:prstGeom>
        </p:spPr>
      </p:pic>
      <p:pic>
        <p:nvPicPr>
          <p:cNvPr id="11" name="Рисунок 10" descr="Искусственный интеллект со сплошной заливкой">
            <a:extLst>
              <a:ext uri="{FF2B5EF4-FFF2-40B4-BE49-F238E27FC236}">
                <a16:creationId xmlns:a16="http://schemas.microsoft.com/office/drawing/2014/main" id="{43F60FBA-3FA8-23BE-4010-AEEB05972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79851" y="5196383"/>
            <a:ext cx="914400" cy="914400"/>
          </a:xfrm>
          <a:prstGeom prst="rect">
            <a:avLst/>
          </a:prstGeom>
        </p:spPr>
      </p:pic>
      <p:pic>
        <p:nvPicPr>
          <p:cNvPr id="13" name="Рисунок 12" descr="Абак со сплошной заливкой">
            <a:extLst>
              <a:ext uri="{FF2B5EF4-FFF2-40B4-BE49-F238E27FC236}">
                <a16:creationId xmlns:a16="http://schemas.microsoft.com/office/drawing/2014/main" id="{181C89BB-130B-0BF5-CDAC-21435F692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79851" y="4217195"/>
            <a:ext cx="914400" cy="914400"/>
          </a:xfrm>
          <a:prstGeom prst="rect">
            <a:avLst/>
          </a:prstGeom>
        </p:spPr>
      </p:pic>
      <p:pic>
        <p:nvPicPr>
          <p:cNvPr id="15" name="Рисунок 14" descr="Доллар со сплошной заливкой">
            <a:extLst>
              <a:ext uri="{FF2B5EF4-FFF2-40B4-BE49-F238E27FC236}">
                <a16:creationId xmlns:a16="http://schemas.microsoft.com/office/drawing/2014/main" id="{DBEE759A-31A0-55A3-6694-F56957E7D3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79851" y="2569368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0DFC06-8C13-EDE2-E453-6C73F486ED3E}"/>
              </a:ext>
            </a:extLst>
          </p:cNvPr>
          <p:cNvSpPr txBox="1"/>
          <p:nvPr/>
        </p:nvSpPr>
        <p:spPr>
          <a:xfrm>
            <a:off x="5024582" y="849745"/>
            <a:ext cx="545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Drug lists </a:t>
            </a:r>
            <a:r>
              <a:rPr lang="ru-RU" dirty="0"/>
              <a:t>(</a:t>
            </a:r>
            <a:r>
              <a:rPr lang="en-US" dirty="0"/>
              <a:t>procurement</a:t>
            </a:r>
            <a:r>
              <a:rPr lang="ru-RU" dirty="0"/>
              <a:t>, </a:t>
            </a:r>
            <a:r>
              <a:rPr lang="en-US" dirty="0"/>
              <a:t>essential medicines lists</a:t>
            </a:r>
            <a:r>
              <a:rPr lang="ru-RU" dirty="0"/>
              <a:t>., </a:t>
            </a:r>
            <a:r>
              <a:rPr lang="en-US" dirty="0"/>
              <a:t>treatment guidelines etc.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8F5853-68FA-555C-0103-219CDD8DC619}"/>
              </a:ext>
            </a:extLst>
          </p:cNvPr>
          <p:cNvSpPr txBox="1"/>
          <p:nvPr/>
        </p:nvSpPr>
        <p:spPr>
          <a:xfrm>
            <a:off x="5024582" y="1889375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Budget constraints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2B676-2845-D979-C257-676CF8871650}"/>
              </a:ext>
            </a:extLst>
          </p:cNvPr>
          <p:cNvSpPr txBox="1"/>
          <p:nvPr/>
        </p:nvSpPr>
        <p:spPr>
          <a:xfrm>
            <a:off x="5024582" y="2652006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Price barrier</a:t>
            </a:r>
            <a:r>
              <a:rPr lang="ru-RU" dirty="0"/>
              <a:t> (</a:t>
            </a:r>
            <a:r>
              <a:rPr lang="en-US" dirty="0"/>
              <a:t>aka high price</a:t>
            </a:r>
            <a:r>
              <a:rPr lang="ru-RU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01C6F-E77E-FAB0-EA92-E28D41CAAE14}"/>
              </a:ext>
            </a:extLst>
          </p:cNvPr>
          <p:cNvSpPr txBox="1"/>
          <p:nvPr/>
        </p:nvSpPr>
        <p:spPr>
          <a:xfrm>
            <a:off x="5024581" y="3414637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Logistics issues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A790F5-E00E-0FA8-466A-CB5B9E39C9F4}"/>
              </a:ext>
            </a:extLst>
          </p:cNvPr>
          <p:cNvSpPr txBox="1"/>
          <p:nvPr/>
        </p:nvSpPr>
        <p:spPr>
          <a:xfrm>
            <a:off x="5024581" y="4311008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Planning issues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03CC2-28D3-9BF4-BC8B-7C445B090AE9}"/>
              </a:ext>
            </a:extLst>
          </p:cNvPr>
          <p:cNvSpPr txBox="1"/>
          <p:nvPr/>
        </p:nvSpPr>
        <p:spPr>
          <a:xfrm>
            <a:off x="5024580" y="5361924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Lack of information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1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83306-7CE0-697A-0621-B3C60C611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249" y="3424428"/>
            <a:ext cx="2095500" cy="1828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D4909-2BE5-5453-EDD1-614A0D49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3" y="1527582"/>
            <a:ext cx="3441251" cy="3399526"/>
          </a:xfrm>
        </p:spPr>
        <p:txBody>
          <a:bodyPr>
            <a:normAutofit/>
          </a:bodyPr>
          <a:lstStyle/>
          <a:p>
            <a:r>
              <a:rPr lang="en-US" sz="3200" dirty="0"/>
              <a:t>Price barrier</a:t>
            </a:r>
            <a:r>
              <a:rPr lang="ru-RU" sz="3200" dirty="0"/>
              <a:t>:</a:t>
            </a:r>
            <a:br>
              <a:rPr lang="ru-RU" sz="3200" dirty="0"/>
            </a:br>
            <a:r>
              <a:rPr lang="en-US" sz="3200" dirty="0"/>
              <a:t>often caused by monopolies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410F1-2A6E-1E00-1200-67EEEA7CD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!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en-US" sz="3200" u="sng" dirty="0"/>
              <a:t>Causes of monopolies</a:t>
            </a:r>
            <a:r>
              <a:rPr lang="ru-RU" sz="3200" u="sng" dirty="0"/>
              <a:t>:</a:t>
            </a:r>
          </a:p>
          <a:p>
            <a:pPr marL="0" indent="0">
              <a:buNone/>
            </a:pPr>
            <a:r>
              <a:rPr lang="ru-RU" sz="3200" dirty="0"/>
              <a:t>- </a:t>
            </a:r>
            <a:r>
              <a:rPr lang="en-US" sz="3200" b="1" dirty="0">
                <a:solidFill>
                  <a:srgbClr val="C00000"/>
                </a:solidFill>
              </a:rPr>
              <a:t>Patents</a:t>
            </a:r>
            <a:endParaRPr lang="ru-RU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3200" dirty="0"/>
              <a:t>- </a:t>
            </a:r>
            <a:r>
              <a:rPr lang="en-US" sz="3200" dirty="0"/>
              <a:t>Preferences</a:t>
            </a:r>
            <a:endParaRPr lang="ru-RU" sz="3200" dirty="0"/>
          </a:p>
          <a:p>
            <a:pPr marL="0" indent="0">
              <a:buNone/>
            </a:pPr>
            <a:r>
              <a:rPr lang="ru-RU" sz="3200" dirty="0"/>
              <a:t>- </a:t>
            </a:r>
            <a:r>
              <a:rPr lang="en-US" sz="3200" dirty="0"/>
              <a:t>Collusion</a:t>
            </a:r>
            <a:endParaRPr lang="ru-RU" sz="32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4F7E0-78E9-E8AC-0F43-CD94C924F690}"/>
              </a:ext>
            </a:extLst>
          </p:cNvPr>
          <p:cNvSpPr txBox="1"/>
          <p:nvPr/>
        </p:nvSpPr>
        <p:spPr>
          <a:xfrm>
            <a:off x="3548254" y="4817931"/>
            <a:ext cx="774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24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licence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conferring a right or title for a set period, especially the sole right to exclude others from making, using, or selling an invention.</a:t>
            </a:r>
            <a:endParaRPr lang="ru-RU" sz="2400" dirty="0"/>
          </a:p>
        </p:txBody>
      </p:sp>
      <p:sp>
        <p:nvSpPr>
          <p:cNvPr id="7" name="AutoShape 2" descr="Появление Скруджа МакДака | ФинКалендарь">
            <a:extLst>
              <a:ext uri="{FF2B5EF4-FFF2-40B4-BE49-F238E27FC236}">
                <a16:creationId xmlns:a16="http://schemas.microsoft.com/office/drawing/2014/main" id="{387C9FF0-08E3-9E5C-3C34-86EE946FC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20408D-DE06-720D-D030-1EED30C69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595" y="1360337"/>
            <a:ext cx="2956154" cy="184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8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46B1B-CCC8-B31C-252F-919C7F35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/>
          <a:p>
            <a:r>
              <a:rPr lang="en-US" dirty="0"/>
              <a:t>Treatment access activism</a:t>
            </a:r>
            <a:r>
              <a:rPr lang="ru-RU" dirty="0"/>
              <a:t>: </a:t>
            </a:r>
            <a:r>
              <a:rPr lang="en-US" dirty="0"/>
              <a:t>how it starts</a:t>
            </a:r>
            <a:endParaRPr lang="ru-RU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DE78C86-A37C-2473-558B-08D44422C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581488-A99F-1BFB-2132-F5D0B3E0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972" y="781051"/>
            <a:ext cx="814309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2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111967C-C5D7-7014-97EB-42955E7C9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/>
          <a:lstStyle/>
          <a:p>
            <a:r>
              <a:rPr lang="en-US" dirty="0"/>
              <a:t>Activism and treatment access</a:t>
            </a:r>
            <a:r>
              <a:rPr lang="ru-RU" dirty="0"/>
              <a:t>: </a:t>
            </a:r>
            <a:r>
              <a:rPr lang="en-US" dirty="0"/>
              <a:t>from stock-outs to patents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5B015AC-CFF2-07A6-62A8-242F4A7A9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086846"/>
              </p:ext>
            </p:extLst>
          </p:nvPr>
        </p:nvGraphicFramePr>
        <p:xfrm>
          <a:off x="3867912" y="868680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6148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6B7682E-AB47-B7D8-2668-2141D0C9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1123837"/>
            <a:ext cx="3288145" cy="4601183"/>
          </a:xfrm>
        </p:spPr>
        <p:txBody>
          <a:bodyPr/>
          <a:lstStyle/>
          <a:p>
            <a:r>
              <a:rPr lang="en-US" dirty="0"/>
              <a:t>Price is an essential access component!</a:t>
            </a:r>
            <a:endParaRPr lang="ru-RU" dirty="0"/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A62AE377-CA15-463D-8B48-830818A6C8A6}"/>
              </a:ext>
            </a:extLst>
          </p:cNvPr>
          <p:cNvSpPr/>
          <p:nvPr/>
        </p:nvSpPr>
        <p:spPr>
          <a:xfrm>
            <a:off x="4054764" y="3048588"/>
            <a:ext cx="7093528" cy="5252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A4E31596-CB42-E487-9809-A3955ED94713}"/>
              </a:ext>
            </a:extLst>
          </p:cNvPr>
          <p:cNvSpPr/>
          <p:nvPr/>
        </p:nvSpPr>
        <p:spPr>
          <a:xfrm>
            <a:off x="3501158" y="2997641"/>
            <a:ext cx="636925" cy="627190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251C39-3C07-A7D7-2377-30DC87F2B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055" y="3010142"/>
            <a:ext cx="652329" cy="640135"/>
          </a:xfrm>
          <a:prstGeom prst="rect">
            <a:avLst/>
          </a:prstGeom>
        </p:spPr>
      </p:pic>
      <p:sp>
        <p:nvSpPr>
          <p:cNvPr id="11" name="Стрелка: круговая 10">
            <a:extLst>
              <a:ext uri="{FF2B5EF4-FFF2-40B4-BE49-F238E27FC236}">
                <a16:creationId xmlns:a16="http://schemas.microsoft.com/office/drawing/2014/main" id="{150FFD44-716C-C285-4CB7-57B6560AF138}"/>
              </a:ext>
            </a:extLst>
          </p:cNvPr>
          <p:cNvSpPr/>
          <p:nvPr/>
        </p:nvSpPr>
        <p:spPr>
          <a:xfrm>
            <a:off x="4449743" y="2650937"/>
            <a:ext cx="5721544" cy="525296"/>
          </a:xfrm>
          <a:prstGeom prst="circular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круговая 11">
            <a:extLst>
              <a:ext uri="{FF2B5EF4-FFF2-40B4-BE49-F238E27FC236}">
                <a16:creationId xmlns:a16="http://schemas.microsoft.com/office/drawing/2014/main" id="{227A395D-E463-04F5-DD97-C45F243F4492}"/>
              </a:ext>
            </a:extLst>
          </p:cNvPr>
          <p:cNvSpPr/>
          <p:nvPr/>
        </p:nvSpPr>
        <p:spPr>
          <a:xfrm>
            <a:off x="3677475" y="2525592"/>
            <a:ext cx="5940206" cy="525296"/>
          </a:xfrm>
          <a:prstGeom prst="circular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A7BA00-A4B1-C0C7-F577-629275C78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425" y="2875710"/>
            <a:ext cx="5108891" cy="243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695FC0-F5F8-BFF6-87D1-3161B8DFE345}"/>
              </a:ext>
            </a:extLst>
          </p:cNvPr>
          <p:cNvSpPr txBox="1"/>
          <p:nvPr/>
        </p:nvSpPr>
        <p:spPr>
          <a:xfrm>
            <a:off x="4413839" y="2192863"/>
            <a:ext cx="479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Patent</a:t>
            </a:r>
            <a:r>
              <a:rPr lang="ru-RU" dirty="0"/>
              <a:t> (</a:t>
            </a:r>
            <a:r>
              <a:rPr lang="en-US" dirty="0"/>
              <a:t>circle</a:t>
            </a:r>
            <a:r>
              <a:rPr lang="ru-RU" dirty="0"/>
              <a:t>) = </a:t>
            </a:r>
            <a:r>
              <a:rPr lang="en-US" dirty="0"/>
              <a:t>minimum 20-year monopoly</a:t>
            </a:r>
            <a:endParaRPr lang="ru-RU" dirty="0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8A5786CB-1826-8916-D2CF-42E6FAA64C55}"/>
              </a:ext>
            </a:extLst>
          </p:cNvPr>
          <p:cNvSpPr/>
          <p:nvPr/>
        </p:nvSpPr>
        <p:spPr>
          <a:xfrm>
            <a:off x="8274639" y="3033997"/>
            <a:ext cx="636925" cy="627190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A794BFF0-A774-05B8-8F92-9EA79B5DD0AB}"/>
              </a:ext>
            </a:extLst>
          </p:cNvPr>
          <p:cNvSpPr/>
          <p:nvPr/>
        </p:nvSpPr>
        <p:spPr>
          <a:xfrm>
            <a:off x="4316366" y="2985461"/>
            <a:ext cx="636925" cy="627190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D3AA55F1-7C3C-526B-B397-6E3ECB08969F}"/>
              </a:ext>
            </a:extLst>
          </p:cNvPr>
          <p:cNvSpPr/>
          <p:nvPr/>
        </p:nvSpPr>
        <p:spPr>
          <a:xfrm>
            <a:off x="9053379" y="3027524"/>
            <a:ext cx="636925" cy="627190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93AC91CA-63BC-1F4D-F13C-8DF16E1B58FF}"/>
              </a:ext>
            </a:extLst>
          </p:cNvPr>
          <p:cNvSpPr/>
          <p:nvPr/>
        </p:nvSpPr>
        <p:spPr>
          <a:xfrm>
            <a:off x="5250973" y="3010142"/>
            <a:ext cx="636925" cy="62719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003DDCE6-8760-0DF4-48B2-70B8E64304F8}"/>
              </a:ext>
            </a:extLst>
          </p:cNvPr>
          <p:cNvSpPr/>
          <p:nvPr/>
        </p:nvSpPr>
        <p:spPr>
          <a:xfrm>
            <a:off x="8884743" y="2744280"/>
            <a:ext cx="137973" cy="86061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Монеты контур">
            <a:extLst>
              <a:ext uri="{FF2B5EF4-FFF2-40B4-BE49-F238E27FC236}">
                <a16:creationId xmlns:a16="http://schemas.microsoft.com/office/drawing/2014/main" id="{196F2EAF-18B3-1FF1-0738-92789BDA7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7433" y="1400344"/>
            <a:ext cx="914400" cy="914400"/>
          </a:xfrm>
          <a:prstGeom prst="rect">
            <a:avLst/>
          </a:prstGeom>
        </p:spPr>
      </p:pic>
      <p:pic>
        <p:nvPicPr>
          <p:cNvPr id="27" name="Рисунок 26" descr="Химические вещества со сплошной заливкой">
            <a:extLst>
              <a:ext uri="{FF2B5EF4-FFF2-40B4-BE49-F238E27FC236}">
                <a16:creationId xmlns:a16="http://schemas.microsoft.com/office/drawing/2014/main" id="{9EF6D066-4B05-004A-C417-896556E2A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9897" y="2911202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EAA3B18-B4AD-B157-57B1-1A81A5FA598E}"/>
              </a:ext>
            </a:extLst>
          </p:cNvPr>
          <p:cNvSpPr txBox="1"/>
          <p:nvPr/>
        </p:nvSpPr>
        <p:spPr>
          <a:xfrm rot="2909609">
            <a:off x="3608789" y="4345975"/>
            <a:ext cx="236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API patent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28B4CE-1C6A-07E9-30F2-0D0405B85A89}"/>
              </a:ext>
            </a:extLst>
          </p:cNvPr>
          <p:cNvSpPr txBox="1"/>
          <p:nvPr/>
        </p:nvSpPr>
        <p:spPr>
          <a:xfrm rot="2862107">
            <a:off x="4231923" y="4662809"/>
            <a:ext cx="344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 patents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A68F4E-298F-3BCF-A23C-FF4B0AECFF4A}"/>
              </a:ext>
            </a:extLst>
          </p:cNvPr>
          <p:cNvSpPr txBox="1"/>
          <p:nvPr/>
        </p:nvSpPr>
        <p:spPr>
          <a:xfrm rot="2843763">
            <a:off x="5185897" y="4635763"/>
            <a:ext cx="326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Salts, crystal forms etc.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7E86B3-EC15-23C8-BE84-4C13EEB64F3C}"/>
              </a:ext>
            </a:extLst>
          </p:cNvPr>
          <p:cNvSpPr txBox="1"/>
          <p:nvPr/>
        </p:nvSpPr>
        <p:spPr>
          <a:xfrm>
            <a:off x="3565709" y="6300466"/>
            <a:ext cx="842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other patents, like methods of treatment </a:t>
            </a:r>
            <a:r>
              <a:rPr lang="ru-RU" dirty="0"/>
              <a:t>(</a:t>
            </a:r>
            <a:r>
              <a:rPr lang="en-US" dirty="0"/>
              <a:t>e. g. </a:t>
            </a:r>
            <a:r>
              <a:rPr lang="en-US" dirty="0" err="1"/>
              <a:t>BPaL</a:t>
            </a:r>
            <a:r>
              <a:rPr lang="en-US" dirty="0"/>
              <a:t>)</a:t>
            </a:r>
            <a:r>
              <a:rPr lang="ru-RU" dirty="0"/>
              <a:t>, </a:t>
            </a:r>
            <a:r>
              <a:rPr lang="en-US" dirty="0"/>
              <a:t>formulations etc.</a:t>
            </a:r>
            <a:endParaRPr lang="ru-RU" dirty="0"/>
          </a:p>
        </p:txBody>
      </p:sp>
      <p:pic>
        <p:nvPicPr>
          <p:cNvPr id="33" name="Рисунок 32" descr="Справка со сплошной заливкой">
            <a:extLst>
              <a:ext uri="{FF2B5EF4-FFF2-40B4-BE49-F238E27FC236}">
                <a16:creationId xmlns:a16="http://schemas.microsoft.com/office/drawing/2014/main" id="{C7F883CD-C01A-B940-E554-0CF08BC0D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1407" y="1837097"/>
            <a:ext cx="914400" cy="914400"/>
          </a:xfrm>
          <a:prstGeom prst="rect">
            <a:avLst/>
          </a:prstGeom>
        </p:spPr>
      </p:pic>
      <p:pic>
        <p:nvPicPr>
          <p:cNvPr id="35" name="Рисунок 34" descr="Лекарство контур">
            <a:extLst>
              <a:ext uri="{FF2B5EF4-FFF2-40B4-BE49-F238E27FC236}">
                <a16:creationId xmlns:a16="http://schemas.microsoft.com/office/drawing/2014/main" id="{C5AB977D-FBC7-A9E6-D059-EC8F19A928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10926" y="5017110"/>
            <a:ext cx="914400" cy="914400"/>
          </a:xfrm>
          <a:prstGeom prst="rect">
            <a:avLst/>
          </a:prstGeom>
        </p:spPr>
      </p:pic>
      <p:pic>
        <p:nvPicPr>
          <p:cNvPr id="36" name="Рисунок 35" descr="Лекарство контур">
            <a:extLst>
              <a:ext uri="{FF2B5EF4-FFF2-40B4-BE49-F238E27FC236}">
                <a16:creationId xmlns:a16="http://schemas.microsoft.com/office/drawing/2014/main" id="{6E7DC8E0-A5CC-76DA-4049-850DE0A1C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77081" y="2902230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C162811-70FB-1D68-6A1C-F04D13EACB5A}"/>
              </a:ext>
            </a:extLst>
          </p:cNvPr>
          <p:cNvSpPr txBox="1"/>
          <p:nvPr/>
        </p:nvSpPr>
        <p:spPr>
          <a:xfrm rot="19142337">
            <a:off x="10608983" y="3874524"/>
            <a:ext cx="122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Generics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6F0FAA-2141-A417-54FB-BC332665A8DE}"/>
              </a:ext>
            </a:extLst>
          </p:cNvPr>
          <p:cNvSpPr txBox="1"/>
          <p:nvPr/>
        </p:nvSpPr>
        <p:spPr>
          <a:xfrm>
            <a:off x="5129110" y="5952180"/>
            <a:ext cx="142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9" name="Рисунок 38" descr="Лекарство контур">
            <a:extLst>
              <a:ext uri="{FF2B5EF4-FFF2-40B4-BE49-F238E27FC236}">
                <a16:creationId xmlns:a16="http://schemas.microsoft.com/office/drawing/2014/main" id="{6EA9F59D-1ECA-EB71-3CEA-76D86B0B3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65448" y="19676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62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53D5C-5B38-1937-4B80-B524DBE5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6" y="-83128"/>
            <a:ext cx="3091848" cy="4247202"/>
          </a:xfrm>
        </p:spPr>
        <p:txBody>
          <a:bodyPr/>
          <a:lstStyle/>
          <a:p>
            <a:r>
              <a:rPr lang="en-US" dirty="0"/>
              <a:t>What can activists do with IP to improve access?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ABD66-6CA9-2B06-F96D-42CE8B442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235" y="1274618"/>
            <a:ext cx="6683761" cy="4926607"/>
          </a:xfrm>
        </p:spPr>
        <p:txBody>
          <a:bodyPr/>
          <a:lstStyle/>
          <a:p>
            <a:r>
              <a:rPr lang="en-US" dirty="0"/>
              <a:t>Follows the relevant news</a:t>
            </a:r>
            <a:endParaRPr lang="ru-RU" dirty="0"/>
          </a:p>
          <a:p>
            <a:r>
              <a:rPr lang="en-US" dirty="0"/>
              <a:t>Support international, regional, national campaigns</a:t>
            </a:r>
            <a:endParaRPr lang="ru-RU" dirty="0"/>
          </a:p>
          <a:p>
            <a:r>
              <a:rPr lang="en-US" dirty="0"/>
              <a:t>Send requests to pharmaceutical companies</a:t>
            </a:r>
            <a:r>
              <a:rPr lang="ru-RU" dirty="0"/>
              <a:t>, </a:t>
            </a:r>
            <a:r>
              <a:rPr lang="en-US" dirty="0"/>
              <a:t>UN agencies and other international organizations</a:t>
            </a:r>
            <a:r>
              <a:rPr lang="ru-RU" dirty="0"/>
              <a:t>.</a:t>
            </a:r>
          </a:p>
          <a:p>
            <a:r>
              <a:rPr lang="en-US" dirty="0"/>
              <a:t>Analyze the connection between patents and limited access, and publish reports</a:t>
            </a:r>
            <a:endParaRPr lang="ru-RU" dirty="0"/>
          </a:p>
          <a:p>
            <a:r>
              <a:rPr lang="en-US" dirty="0"/>
              <a:t>Run own campaigns</a:t>
            </a:r>
            <a:r>
              <a:rPr lang="ru-RU" dirty="0"/>
              <a:t> (</a:t>
            </a:r>
            <a:r>
              <a:rPr lang="en-US" dirty="0"/>
              <a:t>Drop the Patent, compulsory licensing campaigns</a:t>
            </a:r>
            <a:r>
              <a:rPr lang="ru-RU" dirty="0">
                <a:solidFill>
                  <a:srgbClr val="C00000"/>
                </a:solidFill>
              </a:rPr>
              <a:t>*</a:t>
            </a:r>
            <a:r>
              <a:rPr lang="ru-RU" dirty="0"/>
              <a:t> </a:t>
            </a:r>
            <a:r>
              <a:rPr lang="en-US" dirty="0"/>
              <a:t>etc.)</a:t>
            </a:r>
            <a:endParaRPr lang="ru-RU" dirty="0"/>
          </a:p>
          <a:p>
            <a:r>
              <a:rPr lang="en-US" dirty="0"/>
              <a:t>Oppose patents</a:t>
            </a:r>
            <a:endParaRPr lang="ru-RU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B1D3F0-8086-5C71-70FA-E01A8C6CD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3427894" cy="268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129639-95CF-2608-7262-11CA52FDD0E9}"/>
              </a:ext>
            </a:extLst>
          </p:cNvPr>
          <p:cNvSpPr txBox="1"/>
          <p:nvPr/>
        </p:nvSpPr>
        <p:spPr>
          <a:xfrm>
            <a:off x="4073235" y="5601060"/>
            <a:ext cx="668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Compulsory license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 </a:t>
            </a:r>
            <a:r>
              <a:rPr lang="en-US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government or a court allows someone else to produce a patented product or process without the consent of</a:t>
            </a:r>
            <a:r>
              <a:rPr lang="en-US" sz="16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the patent owner, often in the interests of public health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6869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600_TF00804820.potx" id="{9F60D0C7-80C7-4421-ABA8-1FE9FEE4F598}" vid="{F18DC716-586A-43CC-8026-48DFF97B05C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{69D00797-2C82-4975-BE2F-29BC6A10E1B8}tf00804820_win32</Template>
  <TotalTime>787</TotalTime>
  <Words>541</Words>
  <Application>Microsoft Office PowerPoint</Application>
  <PresentationFormat>Широкоэкранный</PresentationFormat>
  <Paragraphs>73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</vt:lpstr>
      <vt:lpstr>Calibri</vt:lpstr>
      <vt:lpstr>Corbel</vt:lpstr>
      <vt:lpstr>Sofia Pro</vt:lpstr>
      <vt:lpstr>Webdings</vt:lpstr>
      <vt:lpstr>Wingdings 2</vt:lpstr>
      <vt:lpstr>Рамка</vt:lpstr>
      <vt:lpstr>IP and TB treatment access issues  </vt:lpstr>
      <vt:lpstr>New approach to END TB</vt:lpstr>
      <vt:lpstr>Treatment access – an essential component to END TB!</vt:lpstr>
      <vt:lpstr>Key barriers to treatment access</vt:lpstr>
      <vt:lpstr>Price barrier: often caused by monopolies</vt:lpstr>
      <vt:lpstr>Treatment access activism: how it starts</vt:lpstr>
      <vt:lpstr>Activism and treatment access: from stock-outs to patents</vt:lpstr>
      <vt:lpstr>Price is an essential access component!</vt:lpstr>
      <vt:lpstr>What can activists do with IP to improve access?</vt:lpstr>
      <vt:lpstr>TB Drugs</vt:lpstr>
      <vt:lpstr>Презентация PowerPoint</vt:lpstr>
      <vt:lpstr>Презентация PowerPoint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Интеллектуальная собственность: влияние на доступ к лечению туберкулеза</dc:title>
  <dc:creator>Сергей None</dc:creator>
  <cp:lastModifiedBy>Сергей None</cp:lastModifiedBy>
  <cp:revision>20</cp:revision>
  <dcterms:created xsi:type="dcterms:W3CDTF">2023-12-09T10:06:48Z</dcterms:created>
  <dcterms:modified xsi:type="dcterms:W3CDTF">2023-12-10T17:29:11Z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